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84" r:id="rId3"/>
    <p:sldId id="344" r:id="rId4"/>
    <p:sldId id="345" r:id="rId5"/>
    <p:sldId id="285" r:id="rId6"/>
    <p:sldId id="346" r:id="rId7"/>
    <p:sldId id="347" r:id="rId8"/>
    <p:sldId id="348" r:id="rId9"/>
    <p:sldId id="349" r:id="rId10"/>
    <p:sldId id="350" r:id="rId11"/>
    <p:sldId id="263" r:id="rId1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411" autoAdjust="0"/>
  </p:normalViewPr>
  <p:slideViewPr>
    <p:cSldViewPr snapToGrid="0">
      <p:cViewPr varScale="1">
        <p:scale>
          <a:sx n="69" d="100"/>
          <a:sy n="69" d="100"/>
        </p:scale>
        <p:origin x="524" y="44"/>
      </p:cViewPr>
      <p:guideLst/>
    </p:cSldViewPr>
  </p:slideViewPr>
  <p:notesTextViewPr>
    <p:cViewPr>
      <p:scale>
        <a:sx n="1" d="1"/>
        <a:sy n="1" d="1"/>
      </p:scale>
      <p:origin x="0" y="0"/>
    </p:cViewPr>
  </p:notesTextViewPr>
  <p:sorterViewPr>
    <p:cViewPr>
      <p:scale>
        <a:sx n="200" d="100"/>
        <a:sy n="200" d="100"/>
      </p:scale>
      <p:origin x="0" y="-36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51"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572E4F2C-6889-4BA5-99F2-CBDE6C988176}" type="datetimeFigureOut">
              <a:rPr lang="en-US" smtClean="0"/>
              <a:t>4/24/2020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ECC710B-6F05-4CC7-A852-F44A2C8EA9A2}" type="slidenum">
              <a:rPr lang="en-US" smtClean="0"/>
              <a:t>‹#›</a:t>
            </a:fld>
            <a:endParaRPr lang="en-US"/>
          </a:p>
        </p:txBody>
      </p:sp>
    </p:spTree>
    <p:extLst>
      <p:ext uri="{BB962C8B-B14F-4D97-AF65-F5344CB8AC3E}">
        <p14:creationId xmlns:p14="http://schemas.microsoft.com/office/powerpoint/2010/main" val="11155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C710B-6F05-4CC7-A852-F44A2C8EA9A2}" type="slidenum">
              <a:rPr lang="en-US" smtClean="0"/>
              <a:t>2</a:t>
            </a:fld>
            <a:endParaRPr lang="en-US"/>
          </a:p>
        </p:txBody>
      </p:sp>
    </p:spTree>
    <p:extLst>
      <p:ext uri="{BB962C8B-B14F-4D97-AF65-F5344CB8AC3E}">
        <p14:creationId xmlns:p14="http://schemas.microsoft.com/office/powerpoint/2010/main" val="243846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C710B-6F05-4CC7-A852-F44A2C8EA9A2}" type="slidenum">
              <a:rPr lang="en-US" smtClean="0"/>
              <a:t>5</a:t>
            </a:fld>
            <a:endParaRPr lang="en-US"/>
          </a:p>
        </p:txBody>
      </p:sp>
    </p:spTree>
    <p:extLst>
      <p:ext uri="{BB962C8B-B14F-4D97-AF65-F5344CB8AC3E}">
        <p14:creationId xmlns:p14="http://schemas.microsoft.com/office/powerpoint/2010/main" val="1678726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0095" y="609683"/>
            <a:ext cx="3708006" cy="783381"/>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215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64497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1089318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0095" y="609683"/>
            <a:ext cx="3708006" cy="783381"/>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455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0" name="Group 9"/>
          <p:cNvGrpSpPr/>
          <p:nvPr userDrawn="1"/>
        </p:nvGrpSpPr>
        <p:grpSpPr>
          <a:xfrm>
            <a:off x="0" y="0"/>
            <a:ext cx="12192000" cy="6858000"/>
            <a:chOff x="0" y="0"/>
            <a:chExt cx="12192000" cy="685800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 b="91022"/>
            <a:stretch/>
          </p:blipFill>
          <p:spPr>
            <a:xfrm>
              <a:off x="476250" y="1075380"/>
              <a:ext cx="11182350" cy="45719"/>
            </a:xfrm>
            <a:prstGeom prst="rect">
              <a:avLst/>
            </a:prstGeom>
          </p:spPr>
        </p:pic>
      </p:grpSp>
      <p:sp>
        <p:nvSpPr>
          <p:cNvPr id="11" name="Slide Number Placeholder 5"/>
          <p:cNvSpPr txBox="1">
            <a:spLocks/>
          </p:cNvSpPr>
          <p:nvPr userDrawn="1"/>
        </p:nvSpPr>
        <p:spPr>
          <a:xfrm>
            <a:off x="5772150" y="6553200"/>
            <a:ext cx="59055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1FE9FA-FE85-4A93-971F-8FAA72825625}" type="slidenum">
              <a:rPr lang="en-US" sz="1000" b="1" smtClean="0">
                <a:latin typeface="Arial" panose="020B0604020202020204" pitchFamily="34" charset="0"/>
                <a:cs typeface="Arial" panose="020B0604020202020204" pitchFamily="34" charset="0"/>
              </a:rPr>
              <a:pPr/>
              <a:t>‹#›</a:t>
            </a:fld>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31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11328" b="12223"/>
          <a:stretch/>
        </p:blipFill>
        <p:spPr>
          <a:xfrm>
            <a:off x="0" y="-1"/>
            <a:ext cx="12192000" cy="6788887"/>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 r="490" b="80380"/>
          <a:stretch/>
        </p:blipFill>
        <p:spPr>
          <a:xfrm>
            <a:off x="-1" y="2189096"/>
            <a:ext cx="12192001" cy="2410691"/>
          </a:xfrm>
          <a:prstGeom prst="rect">
            <a:avLst/>
          </a:prstGeom>
        </p:spPr>
      </p:pic>
    </p:spTree>
    <p:extLst>
      <p:ext uri="{BB962C8B-B14F-4D97-AF65-F5344CB8AC3E}">
        <p14:creationId xmlns:p14="http://schemas.microsoft.com/office/powerpoint/2010/main" val="217538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41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13226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173353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136647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82202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E9FA-FE85-4A93-971F-8FAA72825625}" type="slidenum">
              <a:rPr lang="en-US" smtClean="0"/>
              <a:t>‹#›</a:t>
            </a:fld>
            <a:endParaRPr lang="en-US"/>
          </a:p>
        </p:txBody>
      </p:sp>
    </p:spTree>
    <p:extLst>
      <p:ext uri="{BB962C8B-B14F-4D97-AF65-F5344CB8AC3E}">
        <p14:creationId xmlns:p14="http://schemas.microsoft.com/office/powerpoint/2010/main" val="154377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FE9FA-FE85-4A93-971F-8FAA72825625}" type="slidenum">
              <a:rPr lang="en-US" smtClean="0"/>
              <a:t>‹#›</a:t>
            </a:fld>
            <a:endParaRPr lang="en-US"/>
          </a:p>
        </p:txBody>
      </p:sp>
    </p:spTree>
    <p:extLst>
      <p:ext uri="{BB962C8B-B14F-4D97-AF65-F5344CB8AC3E}">
        <p14:creationId xmlns:p14="http://schemas.microsoft.com/office/powerpoint/2010/main" val="198943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cbs.com.v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0377" y="1987002"/>
            <a:ext cx="11741623" cy="1151084"/>
          </a:xfrm>
          <a:prstGeom prst="rect">
            <a:avLst/>
          </a:prstGeom>
          <a:noFill/>
        </p:spPr>
        <p:txBody>
          <a:bodyPr wrap="square" rtlCol="0">
            <a:spAutoFit/>
          </a:bodyPr>
          <a:lstStyle/>
          <a:p>
            <a:pPr>
              <a:lnSpc>
                <a:spcPct val="80000"/>
              </a:lnSpc>
            </a:pPr>
            <a:r>
              <a:rPr lang="en-US" sz="3600" b="1" dirty="0" smtClean="0">
                <a:solidFill>
                  <a:srgbClr val="C00000"/>
                </a:solidFill>
                <a:latin typeface="Arial" panose="020B0604020202020204" pitchFamily="34" charset="0"/>
                <a:cs typeface="Arial" panose="020B0604020202020204" pitchFamily="34" charset="0"/>
              </a:rPr>
              <a:t>TÀI LIỆU HỌP </a:t>
            </a:r>
          </a:p>
          <a:p>
            <a:pPr>
              <a:lnSpc>
                <a:spcPct val="80000"/>
              </a:lnSpc>
            </a:pPr>
            <a:endParaRPr lang="en-US" sz="1400" b="1" dirty="0" smtClean="0">
              <a:solidFill>
                <a:srgbClr val="C00000"/>
              </a:solidFill>
              <a:latin typeface="Arial" panose="020B0604020202020204" pitchFamily="34" charset="0"/>
              <a:cs typeface="Arial" panose="020B0604020202020204" pitchFamily="34" charset="0"/>
            </a:endParaRPr>
          </a:p>
          <a:p>
            <a:pPr>
              <a:lnSpc>
                <a:spcPct val="80000"/>
              </a:lnSpc>
            </a:pPr>
            <a:r>
              <a:rPr lang="en-US" sz="3600" b="1" dirty="0" smtClean="0">
                <a:solidFill>
                  <a:srgbClr val="C00000"/>
                </a:solidFill>
                <a:latin typeface="Arial" panose="020B0604020202020204" pitchFamily="34" charset="0"/>
                <a:cs typeface="Arial" panose="020B0604020202020204" pitchFamily="34" charset="0"/>
              </a:rPr>
              <a:t>ĐẠI HỘI ĐỒNG CỔ ĐÔNG THƯỜNG NIÊN NĂM 2020</a:t>
            </a:r>
            <a:endParaRPr lang="en-US" sz="3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450377" y="3316468"/>
            <a:ext cx="4120318" cy="413896"/>
          </a:xfrm>
          <a:prstGeom prst="rect">
            <a:avLst/>
          </a:prstGeom>
          <a:noFill/>
        </p:spPr>
        <p:txBody>
          <a:bodyPr wrap="square" rtlCol="0">
            <a:spAutoFit/>
          </a:bodyPr>
          <a:lstStyle/>
          <a:p>
            <a:pPr>
              <a:lnSpc>
                <a:spcPct val="114000"/>
              </a:lnSpc>
            </a:pPr>
            <a:r>
              <a:rPr lang="en-US" sz="2000" dirty="0" smtClean="0">
                <a:solidFill>
                  <a:srgbClr val="58595B"/>
                </a:solidFill>
                <a:latin typeface="Arial" panose="020B0604020202020204" pitchFamily="34" charset="0"/>
                <a:cs typeface="Arial" panose="020B0604020202020204" pitchFamily="34" charset="0"/>
              </a:rPr>
              <a:t>T4/2020</a:t>
            </a:r>
            <a:endParaRPr lang="en-US" sz="2000" dirty="0">
              <a:solidFill>
                <a:srgbClr val="5859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84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052" y="362671"/>
            <a:ext cx="11693948" cy="369332"/>
          </a:xfrm>
          <a:prstGeom prst="rect">
            <a:avLst/>
          </a:prstGeom>
          <a:noFill/>
        </p:spPr>
        <p:txBody>
          <a:bodyPr wrap="square" rtlCol="0">
            <a:spAutoFit/>
          </a:bodyPr>
          <a:lstStyle/>
          <a:p>
            <a:r>
              <a:rPr lang="en-US" b="1" dirty="0" smtClean="0"/>
              <a:t>HUY ĐỘNG VỐN THÔNG QUA VIỆC PHÁT HÀNH TRÁI PHIẾU RIÊNG LẺ TRONG NĂM 2020 VÀ NĂM 2021 CỦA CÔNG TY</a:t>
            </a:r>
            <a:endParaRPr lang="en-US" sz="3600" b="1" dirty="0">
              <a:solidFill>
                <a:srgbClr val="58595B"/>
              </a:solidFill>
              <a:latin typeface="Arial" panose="020B0604020202020204"/>
            </a:endParaRPr>
          </a:p>
        </p:txBody>
      </p:sp>
      <p:sp>
        <p:nvSpPr>
          <p:cNvPr id="3" name="Rectangle 2"/>
          <p:cNvSpPr/>
          <p:nvPr/>
        </p:nvSpPr>
        <p:spPr>
          <a:xfrm>
            <a:off x="120072" y="1342278"/>
            <a:ext cx="11573164" cy="2339102"/>
          </a:xfrm>
          <a:prstGeom prst="rect">
            <a:avLst/>
          </a:prstGeom>
        </p:spPr>
        <p:txBody>
          <a:bodyPr wrap="square">
            <a:spAutoFit/>
          </a:bodyPr>
          <a:lstStyle/>
          <a:p>
            <a:pPr marL="800100" marR="0" lvl="1" indent="-342900" algn="just">
              <a:lnSpc>
                <a:spcPct val="150000"/>
              </a:lnSpc>
              <a:spcBef>
                <a:spcPts val="600"/>
              </a:spcBef>
              <a:spcAft>
                <a:spcPts val="600"/>
              </a:spcAft>
              <a:buSzPts val="1100"/>
              <a:buFont typeface="+mj-lt"/>
              <a:buAutoNum type="arabicPeriod"/>
              <a:tabLst>
                <a:tab pos="342900" algn="l"/>
              </a:tabLst>
            </a:pPr>
            <a:r>
              <a:rPr lang="x-none" sz="1400" dirty="0" smtClean="0">
                <a:latin typeface="Arial" panose="020B0604020202020204" pitchFamily="34" charset="0"/>
                <a:ea typeface="Times New Roman" panose="02020603050405020304" pitchFamily="18" charset="0"/>
                <a:cs typeface="Arial" panose="020B0604020202020204" pitchFamily="34" charset="0"/>
              </a:rPr>
              <a:t>Thông </a:t>
            </a:r>
            <a:r>
              <a:rPr lang="x-none" sz="1400" dirty="0">
                <a:latin typeface="Arial" panose="020B0604020202020204" pitchFamily="34" charset="0"/>
                <a:ea typeface="Times New Roman" panose="02020603050405020304" pitchFamily="18" charset="0"/>
                <a:cs typeface="Arial" panose="020B0604020202020204" pitchFamily="34" charset="0"/>
              </a:rPr>
              <a:t>qua việc Công ty phát hành các trái phiếu </a:t>
            </a:r>
            <a:r>
              <a:rPr lang="x-none" sz="1400" dirty="0" smtClean="0">
                <a:latin typeface="Arial" panose="020B0604020202020204" pitchFamily="34" charset="0"/>
                <a:ea typeface="Times New Roman" panose="02020603050405020304" pitchFamily="18" charset="0"/>
                <a:cs typeface="Arial" panose="020B0604020202020204" pitchFamily="34" charset="0"/>
              </a:rPr>
              <a:t>theo</a:t>
            </a:r>
            <a:r>
              <a:rPr lang="pt-BR" sz="1400" dirty="0" smtClean="0">
                <a:latin typeface="Arial" panose="020B0604020202020204" pitchFamily="34" charset="0"/>
                <a:ea typeface="Times New Roman" panose="02020603050405020304" pitchFamily="18" charset="0"/>
                <a:cs typeface="Arial" panose="020B0604020202020204" pitchFamily="34" charset="0"/>
              </a:rPr>
              <a:t> </a:t>
            </a:r>
            <a:r>
              <a:rPr lang="pt-BR" sz="1400" dirty="0">
                <a:latin typeface="Arial" panose="020B0604020202020204" pitchFamily="34" charset="0"/>
                <a:ea typeface="Times New Roman" panose="02020603050405020304" pitchFamily="18" charset="0"/>
                <a:cs typeface="Arial" panose="020B0604020202020204" pitchFamily="34" charset="0"/>
              </a:rPr>
              <a:t>các phương án</a:t>
            </a:r>
            <a:r>
              <a:rPr lang="x-none" sz="1400" dirty="0">
                <a:latin typeface="Arial" panose="020B0604020202020204" pitchFamily="34" charset="0"/>
                <a:ea typeface="Times New Roman" panose="02020603050405020304" pitchFamily="18" charset="0"/>
                <a:cs typeface="Arial" panose="020B0604020202020204" pitchFamily="34" charset="0"/>
              </a:rPr>
              <a:t> phát hành trái </a:t>
            </a:r>
            <a:r>
              <a:rPr lang="pt-BR" sz="1400" dirty="0">
                <a:latin typeface="Arial" panose="020B0604020202020204" pitchFamily="34" charset="0"/>
                <a:ea typeface="Times New Roman" panose="02020603050405020304" pitchFamily="18" charset="0"/>
                <a:cs typeface="Arial" panose="020B0604020202020204" pitchFamily="34" charset="0"/>
              </a:rPr>
              <a:t>p</a:t>
            </a:r>
            <a:r>
              <a:rPr lang="x-none" sz="1400" dirty="0">
                <a:latin typeface="Arial" panose="020B0604020202020204" pitchFamily="34" charset="0"/>
                <a:ea typeface="Times New Roman" panose="02020603050405020304" pitchFamily="18" charset="0"/>
                <a:cs typeface="Arial" panose="020B0604020202020204" pitchFamily="34" charset="0"/>
              </a:rPr>
              <a:t>hiếu </a:t>
            </a:r>
            <a:r>
              <a:rPr lang="pt-BR" sz="1400" dirty="0">
                <a:latin typeface="Arial" panose="020B0604020202020204" pitchFamily="34" charset="0"/>
                <a:ea typeface="Times New Roman" panose="02020603050405020304" pitchFamily="18" charset="0"/>
                <a:cs typeface="Arial" panose="020B0604020202020204" pitchFamily="34" charset="0"/>
              </a:rPr>
              <a:t>trong năm 2020 và năm 2021 </a:t>
            </a:r>
            <a:r>
              <a:rPr lang="vi-VN" sz="1400" dirty="0">
                <a:latin typeface="Arial" panose="020B0604020202020204" pitchFamily="34" charset="0"/>
                <a:ea typeface="Times New Roman" panose="02020603050405020304" pitchFamily="18" charset="0"/>
                <a:cs typeface="Arial" panose="020B0604020202020204" pitchFamily="34" charset="0"/>
              </a:rPr>
              <a:t>được đính kèm tại </a:t>
            </a:r>
            <a:r>
              <a:rPr lang="vi-VN" sz="1400" dirty="0">
                <a:solidFill>
                  <a:prstClr val="black"/>
                </a:solidFill>
                <a:ea typeface="Calibri" panose="020F0502020204030204" pitchFamily="34" charset="0"/>
                <a:cs typeface="Arial" panose="020B0604020202020204" pitchFamily="34" charset="0"/>
              </a:rPr>
              <a:t>Tờ 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11/2020/TT-ĐHĐCĐ-TCBS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18/04/2020</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và</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tài</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liệu</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kèm</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theo</a:t>
            </a:r>
            <a:r>
              <a:rPr lang="en-US" sz="1400" dirty="0" err="1" smtClean="0">
                <a:latin typeface="Arial" panose="020B0604020202020204" pitchFamily="34" charset="0"/>
                <a:ea typeface="Times New Roman" panose="02020603050405020304" pitchFamily="18" charset="0"/>
                <a:cs typeface="Arial" panose="020B0604020202020204" pitchFamily="34" charset="0"/>
              </a:rPr>
              <a:t>.</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just">
              <a:lnSpc>
                <a:spcPct val="150000"/>
              </a:lnSpc>
              <a:spcBef>
                <a:spcPts val="600"/>
              </a:spcBef>
              <a:spcAft>
                <a:spcPts val="600"/>
              </a:spcAft>
              <a:buSzPts val="1100"/>
              <a:buFont typeface="+mj-lt"/>
              <a:buAutoNum type="arabicPeriod"/>
              <a:tabLst>
                <a:tab pos="342900" algn="l"/>
              </a:tabLst>
            </a:pPr>
            <a:r>
              <a:rPr lang="x-none" sz="1400" dirty="0">
                <a:latin typeface="Arial" panose="020B0604020202020204" pitchFamily="34" charset="0"/>
                <a:ea typeface="Times New Roman" panose="02020603050405020304" pitchFamily="18" charset="0"/>
                <a:cs typeface="Arial" panose="020B0604020202020204" pitchFamily="34" charset="0"/>
              </a:rPr>
              <a:t>Thông qua các giao dịch được quy định trong các thỏa thuận</a:t>
            </a:r>
            <a:r>
              <a:rPr lang="en-US" sz="1400" dirty="0">
                <a:latin typeface="Arial" panose="020B0604020202020204" pitchFamily="34" charset="0"/>
                <a:ea typeface="Times New Roman" panose="02020603050405020304" pitchFamily="18" charset="0"/>
                <a:cs typeface="Arial" panose="020B0604020202020204" pitchFamily="34" charset="0"/>
              </a:rPr>
              <a:t>,</a:t>
            </a:r>
            <a:r>
              <a:rPr lang="x-none" sz="1400" dirty="0">
                <a:latin typeface="Arial" panose="020B0604020202020204" pitchFamily="34" charset="0"/>
                <a:ea typeface="Times New Roman" panose="02020603050405020304" pitchFamily="18" charset="0"/>
                <a:cs typeface="Arial" panose="020B0604020202020204" pitchFamily="34" charset="0"/>
              </a:rPr>
              <a:t> hợp đồng và các tài liệu liên quan đến trái phiếu mà Công ty là một bên tham gia nhằm hoàn tất việc phát hành Trái Phiếu</a:t>
            </a:r>
            <a:r>
              <a:rPr lang="en-US" sz="1400" dirty="0">
                <a:latin typeface="Arial" panose="020B0604020202020204" pitchFamily="34" charset="0"/>
                <a:ea typeface="Times New Roman" panose="02020603050405020304" pitchFamily="18" charset="0"/>
                <a:cs typeface="Arial" panose="020B0604020202020204" pitchFamily="34" charset="0"/>
              </a:rPr>
              <a:t>,</a:t>
            </a:r>
            <a:r>
              <a:rPr lang="x-none" sz="1400" dirty="0">
                <a:latin typeface="Arial" panose="020B0604020202020204" pitchFamily="34" charset="0"/>
                <a:ea typeface="Times New Roman" panose="02020603050405020304" pitchFamily="18" charset="0"/>
                <a:cs typeface="Arial" panose="020B0604020202020204" pitchFamily="34" charset="0"/>
              </a:rPr>
              <a:t> và việc Công ty ký kết</a:t>
            </a:r>
            <a:r>
              <a:rPr lang="en-US" sz="1400" dirty="0">
                <a:latin typeface="Arial" panose="020B0604020202020204" pitchFamily="34" charset="0"/>
                <a:ea typeface="Times New Roman" panose="02020603050405020304" pitchFamily="18" charset="0"/>
                <a:cs typeface="Arial" panose="020B0604020202020204" pitchFamily="34" charset="0"/>
              </a:rPr>
              <a:t>,</a:t>
            </a:r>
            <a:r>
              <a:rPr lang="x-none" sz="1400" dirty="0">
                <a:latin typeface="Arial" panose="020B0604020202020204" pitchFamily="34" charset="0"/>
                <a:ea typeface="Times New Roman" panose="02020603050405020304" pitchFamily="18" charset="0"/>
                <a:cs typeface="Arial" panose="020B0604020202020204" pitchFamily="34" charset="0"/>
              </a:rPr>
              <a:t> ban hành</a:t>
            </a:r>
            <a:r>
              <a:rPr lang="en-US" sz="1400" dirty="0">
                <a:latin typeface="Arial" panose="020B0604020202020204" pitchFamily="34" charset="0"/>
                <a:ea typeface="Times New Roman" panose="02020603050405020304" pitchFamily="18" charset="0"/>
                <a:cs typeface="Arial" panose="020B0604020202020204" pitchFamily="34" charset="0"/>
              </a:rPr>
              <a:t>,</a:t>
            </a:r>
            <a:r>
              <a:rPr lang="x-none" sz="1400" dirty="0">
                <a:latin typeface="Arial" panose="020B0604020202020204" pitchFamily="34" charset="0"/>
                <a:ea typeface="Times New Roman" panose="02020603050405020304" pitchFamily="18" charset="0"/>
                <a:cs typeface="Arial" panose="020B0604020202020204" pitchFamily="34" charset="0"/>
              </a:rPr>
              <a:t> chuyển giao và thực hiện tất cả</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thỏa</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thuận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hợp</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đồng</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và</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tài</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liệu</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smtClean="0">
                <a:latin typeface="Arial" panose="020B0604020202020204" pitchFamily="34" charset="0"/>
                <a:ea typeface="Times New Roman" panose="02020603050405020304" pitchFamily="18" charset="0"/>
                <a:cs typeface="Arial" panose="020B0604020202020204" pitchFamily="34" charset="0"/>
              </a:rPr>
              <a:t>đó</a:t>
            </a:r>
            <a:r>
              <a:rPr lang="x-none" sz="1400" dirty="0" smtClean="0">
                <a:latin typeface="Arial" panose="020B0604020202020204" pitchFamily="34" charset="0"/>
                <a:ea typeface="Times New Roman" panose="02020603050405020304" pitchFamily="18" charset="0"/>
                <a:cs typeface="Arial" panose="020B0604020202020204" pitchFamily="34" charset="0"/>
              </a:rPr>
              <a:t>.</a:t>
            </a:r>
            <a:endParaRPr lang="en-US" sz="1400" dirty="0" smtClean="0">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just">
              <a:lnSpc>
                <a:spcPct val="150000"/>
              </a:lnSpc>
              <a:spcBef>
                <a:spcPts val="600"/>
              </a:spcBef>
              <a:spcAft>
                <a:spcPts val="600"/>
              </a:spcAft>
              <a:buSzPts val="1100"/>
              <a:buFont typeface="+mj-lt"/>
              <a:buAutoNum type="arabicPeriod"/>
              <a:tabLst>
                <a:tab pos="342900" algn="l"/>
              </a:tabLst>
            </a:pPr>
            <a:r>
              <a:rPr lang="en-US" sz="1400" dirty="0" err="1" smtClean="0">
                <a:latin typeface="Arial" panose="020B0604020202020204" pitchFamily="34" charset="0"/>
                <a:ea typeface="Times New Roman" panose="02020603050405020304" pitchFamily="18" charset="0"/>
                <a:cs typeface="Arial" panose="020B0604020202020204" pitchFamily="34" charset="0"/>
              </a:rPr>
              <a:t>Ủy</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quyền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cho</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Chủ</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Tịch</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Hội</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Đồng</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Quản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Trị</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Công</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smtClean="0">
                <a:latin typeface="Arial" panose="020B0604020202020204" pitchFamily="34" charset="0"/>
                <a:ea typeface="Times New Roman" panose="02020603050405020304" pitchFamily="18" charset="0"/>
                <a:cs typeface="Arial" panose="020B0604020202020204" pitchFamily="34" charset="0"/>
              </a:rPr>
              <a:t>ty </a:t>
            </a:r>
            <a:r>
              <a:rPr lang="en-US" sz="1400" dirty="0" err="1" smtClean="0">
                <a:latin typeface="Arial" panose="020B0604020202020204" pitchFamily="34" charset="0"/>
                <a:ea typeface="Times New Roman" panose="02020603050405020304" pitchFamily="18" charset="0"/>
                <a:cs typeface="Arial" panose="020B0604020202020204" pitchFamily="34" charset="0"/>
              </a:rPr>
              <a:t>như</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smtClean="0">
                <a:latin typeface="Arial" panose="020B0604020202020204" pitchFamily="34" charset="0"/>
                <a:ea typeface="Times New Roman" panose="02020603050405020304" pitchFamily="18" charset="0"/>
                <a:cs typeface="Arial" panose="020B0604020202020204" pitchFamily="34" charset="0"/>
              </a:rPr>
              <a:t>tại</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vi-VN" sz="1400" dirty="0">
                <a:solidFill>
                  <a:prstClr val="black"/>
                </a:solidFill>
                <a:ea typeface="Calibri" panose="020F0502020204030204" pitchFamily="34" charset="0"/>
                <a:cs typeface="Arial" panose="020B0604020202020204" pitchFamily="34" charset="0"/>
              </a:rPr>
              <a:t>Tờ 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11/2020/TT-ĐHĐCĐ-TCBS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18/04/2020.</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478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184" y="2623535"/>
            <a:ext cx="8036416" cy="658642"/>
          </a:xfrm>
          <a:prstGeom prst="rect">
            <a:avLst/>
          </a:prstGeom>
          <a:noFill/>
        </p:spPr>
        <p:txBody>
          <a:bodyPr wrap="square" rtlCol="0">
            <a:spAutoFit/>
          </a:bodyPr>
          <a:lstStyle/>
          <a:p>
            <a:pPr>
              <a:lnSpc>
                <a:spcPct val="80000"/>
              </a:lnSpc>
            </a:pPr>
            <a:r>
              <a:rPr lang="en-US" sz="4600" b="1" dirty="0">
                <a:solidFill>
                  <a:srgbClr val="C4161C"/>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6784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8052" y="1059149"/>
            <a:ext cx="11157136" cy="5223033"/>
          </a:xfrm>
          <a:prstGeom prst="rect">
            <a:avLst/>
          </a:prstGeom>
        </p:spPr>
        <p:txBody>
          <a:bodyPr wrap="square" anchor="ctr">
            <a:spAutoFit/>
          </a:bodyPr>
          <a:lstStyle/>
          <a:p>
            <a:pPr>
              <a:lnSpc>
                <a:spcPct val="150000"/>
              </a:lnSpc>
            </a:pPr>
            <a:r>
              <a:rPr lang="vi-VN" sz="1400" b="1" dirty="0">
                <a:cs typeface="Calibri" panose="020F0502020204030204" pitchFamily="34" charset="0"/>
              </a:rPr>
              <a:t>Kết quả thực hiện kế hoạch kinh doanh năm 2019:</a:t>
            </a:r>
          </a:p>
          <a:p>
            <a:pPr marL="342900" indent="-342900">
              <a:lnSpc>
                <a:spcPct val="150000"/>
              </a:lnSpc>
              <a:buFont typeface="Wingdings" panose="05000000000000000000" pitchFamily="2" charset="2"/>
              <a:buChar char="§"/>
            </a:pPr>
            <a:r>
              <a:rPr lang="vi-VN" sz="1400" dirty="0">
                <a:cs typeface="Calibri" panose="020F0502020204030204" pitchFamily="34" charset="0"/>
              </a:rPr>
              <a:t>Tổng doanh thu (TOI): 2.175 tỷ đồng, tăng trưởng 16% so với năm 2018 </a:t>
            </a:r>
          </a:p>
          <a:p>
            <a:pPr marL="342900" indent="-342900">
              <a:lnSpc>
                <a:spcPct val="150000"/>
              </a:lnSpc>
              <a:buFont typeface="Wingdings" panose="05000000000000000000" pitchFamily="2" charset="2"/>
              <a:buChar char="§"/>
            </a:pPr>
            <a:r>
              <a:rPr lang="vi-VN" sz="1400" dirty="0">
                <a:cs typeface="Calibri" panose="020F0502020204030204" pitchFamily="34" charset="0"/>
              </a:rPr>
              <a:t>TCBS đã phân phối hơn 60 nghìn tỷ (Trái phiếu và Chứng chỉ quỹ) tới hơn 25,5 nghìn nhà đầu tư cá nhân, tăng 76,5% so với năm 2018 (26 nghìn tỷ). TCBS đóng vai trò tiên phong và dẫn dắt thị trường với 82,42% thị phần môi giới trái phiếu trên sàn HOSE năm 2019. </a:t>
            </a:r>
          </a:p>
          <a:p>
            <a:pPr marL="342900" indent="-342900">
              <a:lnSpc>
                <a:spcPct val="150000"/>
              </a:lnSpc>
              <a:buFont typeface="Wingdings" panose="05000000000000000000" pitchFamily="2" charset="2"/>
              <a:buChar char="§"/>
            </a:pPr>
            <a:r>
              <a:rPr lang="vi-VN" sz="1400" dirty="0">
                <a:cs typeface="Calibri" panose="020F0502020204030204" pitchFamily="34" charset="0"/>
              </a:rPr>
              <a:t>Lợi nhuận:</a:t>
            </a:r>
          </a:p>
          <a:p>
            <a:pPr marL="285750" indent="-285750">
              <a:lnSpc>
                <a:spcPct val="150000"/>
              </a:lnSpc>
              <a:buFont typeface="Wingdings" panose="05000000000000000000" pitchFamily="2" charset="2"/>
              <a:buChar char="Ø"/>
            </a:pPr>
            <a:r>
              <a:rPr lang="vi-VN" sz="1400" dirty="0">
                <a:cs typeface="Calibri" panose="020F0502020204030204" pitchFamily="34" charset="0"/>
              </a:rPr>
              <a:t>Lợi nhuận trước thuế: 1.819 tỷ đồng, tăng 19% so với năm 2018</a:t>
            </a:r>
          </a:p>
          <a:p>
            <a:pPr marL="285750" indent="-285750">
              <a:lnSpc>
                <a:spcPct val="150000"/>
              </a:lnSpc>
              <a:buFont typeface="Wingdings" panose="05000000000000000000" pitchFamily="2" charset="2"/>
              <a:buChar char="Ø"/>
            </a:pPr>
            <a:r>
              <a:rPr lang="vi-VN" sz="1400" dirty="0">
                <a:cs typeface="Calibri" panose="020F0502020204030204" pitchFamily="34" charset="0"/>
              </a:rPr>
              <a:t>Lợi nhuận sau thuế: 1.455 tỷ đồng, tăng 19% so với năm 2018 </a:t>
            </a:r>
          </a:p>
          <a:p>
            <a:pPr marL="285750" indent="-285750">
              <a:lnSpc>
                <a:spcPct val="150000"/>
              </a:lnSpc>
              <a:buFont typeface="Wingdings" panose="05000000000000000000" pitchFamily="2" charset="2"/>
              <a:buChar char="Ø"/>
            </a:pPr>
            <a:r>
              <a:rPr lang="vi-VN" sz="1400" dirty="0">
                <a:cs typeface="Calibri" panose="020F0502020204030204" pitchFamily="34" charset="0"/>
              </a:rPr>
              <a:t>Biên lợi nhuận ròng: 67%</a:t>
            </a:r>
          </a:p>
          <a:p>
            <a:pPr marL="342900" indent="-342900">
              <a:lnSpc>
                <a:spcPct val="150000"/>
              </a:lnSpc>
              <a:buFont typeface="Wingdings" panose="05000000000000000000" pitchFamily="2" charset="2"/>
              <a:buChar char="§"/>
            </a:pPr>
            <a:r>
              <a:rPr lang="vi-VN" sz="1400" dirty="0">
                <a:cs typeface="Calibri" panose="020F0502020204030204" pitchFamily="34" charset="0"/>
              </a:rPr>
              <a:t>Vốn chủ sở hữu tăng từ 3.107 tỷ đồng (2018) lên 4.631 tỷ đồng</a:t>
            </a:r>
          </a:p>
          <a:p>
            <a:pPr marL="342900" indent="-342900">
              <a:lnSpc>
                <a:spcPct val="150000"/>
              </a:lnSpc>
              <a:buFont typeface="Wingdings" panose="05000000000000000000" pitchFamily="2" charset="2"/>
              <a:buChar char="§"/>
            </a:pPr>
            <a:r>
              <a:rPr lang="vi-VN" sz="1400" dirty="0">
                <a:cs typeface="Calibri" panose="020F0502020204030204" pitchFamily="34" charset="0"/>
              </a:rPr>
              <a:t>Tổng tài sản tăng từ 4.351 tỷ đồng (2018) lên 6.304 tỷ đồng</a:t>
            </a:r>
          </a:p>
          <a:p>
            <a:pPr marL="342900" indent="-342900">
              <a:lnSpc>
                <a:spcPct val="150000"/>
              </a:lnSpc>
              <a:buFont typeface="Wingdings" panose="05000000000000000000" pitchFamily="2" charset="2"/>
              <a:buChar char="§"/>
            </a:pPr>
            <a:r>
              <a:rPr lang="vi-VN" sz="1400" dirty="0">
                <a:cs typeface="Calibri" panose="020F0502020204030204" pitchFamily="34" charset="0"/>
              </a:rPr>
              <a:t>Tỷ số lợi nhuận ròng/Vốn chủ sở hữu (ROE): 39%</a:t>
            </a:r>
          </a:p>
          <a:p>
            <a:pPr marL="342900" indent="-342900">
              <a:lnSpc>
                <a:spcPct val="150000"/>
              </a:lnSpc>
              <a:buFont typeface="Wingdings" panose="05000000000000000000" pitchFamily="2" charset="2"/>
              <a:buChar char="§"/>
            </a:pPr>
            <a:r>
              <a:rPr lang="vi-VN" sz="1400" dirty="0">
                <a:cs typeface="Calibri" panose="020F0502020204030204" pitchFamily="34" charset="0"/>
              </a:rPr>
              <a:t>Tỷ lệ chi phí/thu nhập (C/I): 11%</a:t>
            </a:r>
          </a:p>
          <a:p>
            <a:pPr marL="342900" indent="-342900">
              <a:lnSpc>
                <a:spcPct val="150000"/>
              </a:lnSpc>
              <a:buFont typeface="Wingdings" panose="05000000000000000000" pitchFamily="2" charset="2"/>
              <a:buChar char="§"/>
            </a:pPr>
            <a:r>
              <a:rPr lang="vi-VN" sz="1400" dirty="0">
                <a:cs typeface="Calibri" panose="020F0502020204030204" pitchFamily="34" charset="0"/>
              </a:rPr>
              <a:t>TCBS đã nhận được các giải thưởng lớn là: Giải thưởng “Nhà tư vấn trái phiếu tốt nhất Việt Nam giai đoạn từ 2007 đến 2019” của tạp chí Alpha Southeast Asia; "Nhà tư vấn trái phiếu tốt nhất Việt Nam 2019" của tạp chí Finance Asia và “Nhà tư vấn trái phiếu tốt nhất Việt Nam năm 2019” và "Giao dịch tư vấn xuất sắc nhât" do The Asset vinh danh.</a:t>
            </a:r>
          </a:p>
        </p:txBody>
      </p:sp>
      <p:sp>
        <p:nvSpPr>
          <p:cNvPr id="4" name="TextBox 3"/>
          <p:cNvSpPr txBox="1"/>
          <p:nvPr/>
        </p:nvSpPr>
        <p:spPr>
          <a:xfrm>
            <a:off x="498052" y="362671"/>
            <a:ext cx="11693948" cy="646331"/>
          </a:xfrm>
          <a:prstGeom prst="rect">
            <a:avLst/>
          </a:prstGeom>
          <a:noFill/>
        </p:spPr>
        <p:txBody>
          <a:bodyPr wrap="square" rtlCol="0">
            <a:spAutoFit/>
          </a:bodyPr>
          <a:lstStyle/>
          <a:p>
            <a:r>
              <a:rPr lang="en-US" b="1" dirty="0"/>
              <a:t>BÁO CÁO HOẠT ĐỘNG NĂM 2019 </a:t>
            </a:r>
            <a:r>
              <a:rPr lang="en-US" b="1" dirty="0" smtClean="0"/>
              <a:t/>
            </a:r>
            <a:br>
              <a:rPr lang="en-US" b="1" dirty="0" smtClean="0"/>
            </a:br>
            <a:r>
              <a:rPr lang="en-US" b="1" dirty="0" smtClean="0"/>
              <a:t>VÀ </a:t>
            </a:r>
            <a:r>
              <a:rPr lang="en-US" b="1" dirty="0"/>
              <a:t>PHƯƠNG HƯỚNG HOẠT ĐỘNG NĂM 2020</a:t>
            </a:r>
            <a:endParaRPr lang="en-US" sz="3600" dirty="0">
              <a:solidFill>
                <a:srgbClr val="58595B"/>
              </a:solidFill>
              <a:latin typeface="Arial" panose="020B0604020202020204"/>
            </a:endParaRPr>
          </a:p>
        </p:txBody>
      </p:sp>
    </p:spTree>
    <p:extLst>
      <p:ext uri="{BB962C8B-B14F-4D97-AF65-F5344CB8AC3E}">
        <p14:creationId xmlns:p14="http://schemas.microsoft.com/office/powerpoint/2010/main" val="2891121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052" y="362671"/>
            <a:ext cx="11693948" cy="646331"/>
          </a:xfrm>
          <a:prstGeom prst="rect">
            <a:avLst/>
          </a:prstGeom>
          <a:noFill/>
        </p:spPr>
        <p:txBody>
          <a:bodyPr wrap="square" rtlCol="0">
            <a:spAutoFit/>
          </a:bodyPr>
          <a:lstStyle/>
          <a:p>
            <a:r>
              <a:rPr lang="en-US" b="1" dirty="0"/>
              <a:t>BÁO CÁO HOẠT ĐỘNG NĂM 2019 </a:t>
            </a:r>
            <a:r>
              <a:rPr lang="en-US" b="1" dirty="0" smtClean="0"/>
              <a:t/>
            </a:r>
            <a:br>
              <a:rPr lang="en-US" b="1" dirty="0" smtClean="0"/>
            </a:br>
            <a:r>
              <a:rPr lang="en-US" b="1" dirty="0" smtClean="0"/>
              <a:t>VÀ </a:t>
            </a:r>
            <a:r>
              <a:rPr lang="en-US" b="1" dirty="0"/>
              <a:t>PHƯƠNG HƯỚNG HOẠT ĐỘNG NĂM 2020</a:t>
            </a:r>
            <a:endParaRPr lang="en-US" sz="3600" dirty="0">
              <a:solidFill>
                <a:srgbClr val="58595B"/>
              </a:solidFill>
              <a:latin typeface="Arial" panose="020B0604020202020204"/>
            </a:endParaRPr>
          </a:p>
        </p:txBody>
      </p:sp>
      <p:sp>
        <p:nvSpPr>
          <p:cNvPr id="4" name="Rectangle 3"/>
          <p:cNvSpPr/>
          <p:nvPr/>
        </p:nvSpPr>
        <p:spPr>
          <a:xfrm>
            <a:off x="498052" y="1158796"/>
            <a:ext cx="11490037" cy="5586145"/>
          </a:xfrm>
          <a:prstGeom prst="rect">
            <a:avLst/>
          </a:prstGeom>
        </p:spPr>
        <p:txBody>
          <a:bodyPr wrap="square">
            <a:spAutoFit/>
          </a:bodyPr>
          <a:lstStyle/>
          <a:p>
            <a:pPr algn="just">
              <a:lnSpc>
                <a:spcPct val="150000"/>
              </a:lnSpc>
            </a:pPr>
            <a:r>
              <a:rPr lang="en-US" sz="1400" b="1" dirty="0" err="1" smtClean="0">
                <a:latin typeface="Arial" panose="020B0604020202020204" pitchFamily="34" charset="0"/>
                <a:cs typeface="Arial" panose="020B0604020202020204" pitchFamily="34" charset="0"/>
              </a:rPr>
              <a:t>Phương</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hướng</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hoạt</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động</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năm</a:t>
            </a:r>
            <a:r>
              <a:rPr lang="en-US" sz="1400" b="1" dirty="0" smtClean="0">
                <a:latin typeface="Arial" panose="020B0604020202020204" pitchFamily="34" charset="0"/>
                <a:cs typeface="Arial" panose="020B0604020202020204" pitchFamily="34" charset="0"/>
              </a:rPr>
              <a:t> 2020</a:t>
            </a:r>
            <a:r>
              <a:rPr lang="en-US" sz="1400" b="1" dirty="0" smtClean="0">
                <a:latin typeface="Arial" panose="020B0604020202020204" pitchFamily="34" charset="0"/>
                <a:cs typeface="Arial" panose="020B0604020202020204" pitchFamily="34" charset="0"/>
              </a:rPr>
              <a:t>:</a:t>
            </a:r>
          </a:p>
          <a:p>
            <a:pPr algn="just">
              <a:lnSpc>
                <a:spcPct val="150000"/>
              </a:lnSpc>
            </a:pPr>
            <a:endParaRPr lang="en-US" sz="1400" b="1" dirty="0" smtClean="0">
              <a:latin typeface="Arial" panose="020B0604020202020204" pitchFamily="34" charset="0"/>
              <a:cs typeface="Arial" panose="020B0604020202020204" pitchFamily="34" charset="0"/>
            </a:endParaRPr>
          </a:p>
          <a:p>
            <a:pPr algn="just">
              <a:lnSpc>
                <a:spcPct val="150000"/>
              </a:lnSpc>
            </a:pPr>
            <a:r>
              <a:rPr lang="en-US" sz="1400" b="1" i="1" dirty="0" err="1" smtClean="0">
                <a:latin typeface="Arial" panose="020B0604020202020204" pitchFamily="34" charset="0"/>
                <a:cs typeface="Arial" panose="020B0604020202020204" pitchFamily="34" charset="0"/>
              </a:rPr>
              <a:t>Các</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chỉ</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tiêu</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kinh</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doanh</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định</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hướng</a:t>
            </a:r>
            <a:r>
              <a:rPr lang="en-US" sz="1400" b="1" i="1"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en-US" sz="1400" dirty="0" err="1" smtClean="0">
                <a:latin typeface="Arial" panose="020B0604020202020204" pitchFamily="34" charset="0"/>
                <a:cs typeface="Arial" panose="020B0604020202020204" pitchFamily="34" charset="0"/>
              </a:rPr>
              <a:t>Hội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đồng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quản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kiến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các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chỉ</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tiêu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hướng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kế</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hoạch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kinh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năm</a:t>
            </a:r>
            <a:r>
              <a:rPr lang="en-US" sz="1400" dirty="0" smtClean="0">
                <a:latin typeface="Arial" panose="020B0604020202020204" pitchFamily="34" charset="0"/>
                <a:cs typeface="Arial" panose="020B0604020202020204" pitchFamily="34" charset="0"/>
              </a:rPr>
              <a:t> 2020 </a:t>
            </a:r>
            <a:r>
              <a:rPr lang="en-US" sz="1400" dirty="0" err="1" smtClean="0">
                <a:latin typeface="Arial" panose="020B0604020202020204" pitchFamily="34" charset="0"/>
                <a:cs typeface="Arial" panose="020B0604020202020204" pitchFamily="34" charset="0"/>
              </a:rPr>
              <a:t>trình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Đại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hội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đồng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cổ</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đông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như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sau</a:t>
            </a:r>
            <a:r>
              <a:rPr lang="en-US" sz="1400" dirty="0" smtClean="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sz="1400" dirty="0" err="1" smtClean="0">
                <a:latin typeface="Arial" panose="020B0604020202020204" pitchFamily="34" charset="0"/>
                <a:cs typeface="Arial" panose="020B0604020202020204" pitchFamily="34" charset="0"/>
              </a:rPr>
              <a:t>Lợi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nhuận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thuế</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Vốn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chủ</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sở</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hữu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trung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bình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năm</a:t>
            </a:r>
            <a:r>
              <a:rPr lang="en-US" sz="1400" dirty="0" smtClean="0">
                <a:latin typeface="Arial" panose="020B0604020202020204" pitchFamily="34" charset="0"/>
                <a:cs typeface="Arial" panose="020B0604020202020204" pitchFamily="34" charset="0"/>
              </a:rPr>
              <a:t> 2020) ≥ 20%</a:t>
            </a:r>
          </a:p>
          <a:p>
            <a:pPr marL="285750" lvl="0" indent="-285750" algn="just">
              <a:lnSpc>
                <a:spcPct val="150000"/>
              </a:lnSpc>
              <a:buFont typeface="Wingdings" panose="05000000000000000000" pitchFamily="2" charset="2"/>
              <a:buChar char="§"/>
            </a:pPr>
            <a:r>
              <a:rPr lang="en-US" sz="1400" dirty="0" err="1" smtClean="0">
                <a:latin typeface="Arial" panose="020B0604020202020204" pitchFamily="34" charset="0"/>
                <a:cs typeface="Arial" panose="020B0604020202020204" pitchFamily="34" charset="0"/>
              </a:rPr>
              <a:t>Tổng</a:t>
            </a:r>
            <a:r>
              <a:rPr lang="en-US" sz="1400" dirty="0" smtClean="0">
                <a:latin typeface="Arial" panose="020B0604020202020204" pitchFamily="34" charset="0"/>
                <a:cs typeface="Arial" panose="020B0604020202020204" pitchFamily="34" charset="0"/>
              </a:rPr>
              <a:t> chi </a:t>
            </a:r>
            <a:r>
              <a:rPr lang="en-US" sz="1400" dirty="0" err="1" smtClean="0">
                <a:latin typeface="Arial" panose="020B0604020202020204" pitchFamily="34" charset="0"/>
                <a:cs typeface="Arial" panose="020B0604020202020204" pitchFamily="34" charset="0"/>
              </a:rPr>
              <a:t>phí</a:t>
            </a:r>
            <a:r>
              <a:rPr lang="en-US" sz="1400" dirty="0" smtClean="0">
                <a:latin typeface="Arial" panose="020B0604020202020204" pitchFamily="34" charset="0"/>
                <a:cs typeface="Arial" panose="020B0604020202020204" pitchFamily="34" charset="0"/>
              </a:rPr>
              <a:t> (chi </a:t>
            </a:r>
            <a:r>
              <a:rPr lang="en-US" sz="1400" dirty="0" err="1" smtClean="0">
                <a:latin typeface="Arial" panose="020B0604020202020204" pitchFamily="34" charset="0"/>
                <a:cs typeface="Arial" panose="020B0604020202020204" pitchFamily="34" charset="0"/>
              </a:rPr>
              <a:t>phí</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kinh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chi </a:t>
            </a:r>
            <a:r>
              <a:rPr lang="en-US" sz="1400" dirty="0" err="1" smtClean="0">
                <a:latin typeface="Arial" panose="020B0604020202020204" pitchFamily="34" charset="0"/>
                <a:cs typeface="Arial" panose="020B0604020202020204" pitchFamily="34" charset="0"/>
              </a:rPr>
              <a:t>phí</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hoạt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động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Tổng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thu</a:t>
            </a:r>
            <a:r>
              <a:rPr lang="en-US" sz="1400" dirty="0" smtClean="0">
                <a:latin typeface="Arial" panose="020B0604020202020204" pitchFamily="34" charset="0"/>
                <a:cs typeface="Arial" panose="020B0604020202020204" pitchFamily="34" charset="0"/>
              </a:rPr>
              <a:t> ≤ 25%</a:t>
            </a:r>
          </a:p>
          <a:p>
            <a:pPr lvl="0" algn="just">
              <a:lnSpc>
                <a:spcPct val="150000"/>
              </a:lnSpc>
            </a:pPr>
            <a:r>
              <a:rPr lang="en-US" sz="1400" b="1" i="1" dirty="0" err="1" smtClean="0">
                <a:latin typeface="Arial" panose="020B0604020202020204" pitchFamily="34" charset="0"/>
                <a:cs typeface="Arial" panose="020B0604020202020204" pitchFamily="34" charset="0"/>
              </a:rPr>
              <a:t>Nhiệm</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vụ</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trọng</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tâm</a:t>
            </a:r>
            <a:r>
              <a:rPr lang="en-US" sz="1400" b="1" i="1" dirty="0" smtClean="0">
                <a:latin typeface="Arial" panose="020B0604020202020204" pitchFamily="34" charset="0"/>
                <a:cs typeface="Arial" panose="020B0604020202020204" pitchFamily="34" charset="0"/>
              </a:rPr>
              <a:t> </a:t>
            </a:r>
            <a:r>
              <a:rPr lang="en-US" sz="1400" b="1" i="1" dirty="0" err="1" smtClean="0">
                <a:latin typeface="Arial" panose="020B0604020202020204" pitchFamily="34" charset="0"/>
                <a:cs typeface="Arial" panose="020B0604020202020204" pitchFamily="34" charset="0"/>
              </a:rPr>
              <a:t>năm</a:t>
            </a:r>
            <a:r>
              <a:rPr lang="en-US" sz="1400" b="1" i="1" dirty="0" smtClean="0">
                <a:latin typeface="Arial" panose="020B0604020202020204" pitchFamily="34" charset="0"/>
                <a:cs typeface="Arial" panose="020B0604020202020204" pitchFamily="34" charset="0"/>
              </a:rPr>
              <a:t> 2020:</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en-US" sz="1400" dirty="0" err="1" smtClean="0">
                <a:latin typeface="Arial" panose="020B0604020202020204" pitchFamily="34" charset="0"/>
                <a:cs typeface="Arial" panose="020B0604020202020204" pitchFamily="34" charset="0"/>
              </a:rPr>
              <a:t>Kiên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định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với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tầm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nhìn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mục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tiêu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của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kế</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hoạch</a:t>
            </a:r>
            <a:r>
              <a:rPr lang="en-US" sz="1400" dirty="0" smtClean="0">
                <a:latin typeface="Arial" panose="020B0604020202020204" pitchFamily="34" charset="0"/>
                <a:cs typeface="Arial" panose="020B0604020202020204" pitchFamily="34" charset="0"/>
              </a:rPr>
              <a:t> 5 </a:t>
            </a:r>
            <a:r>
              <a:rPr lang="en-US" sz="1400" dirty="0" err="1" smtClean="0">
                <a:latin typeface="Arial" panose="020B0604020202020204" pitchFamily="34" charset="0"/>
                <a:cs typeface="Arial" panose="020B0604020202020204" pitchFamily="34" charset="0"/>
              </a:rPr>
              <a:t>năm</a:t>
            </a:r>
            <a:r>
              <a:rPr lang="en-US" sz="1400" dirty="0" smtClean="0">
                <a:latin typeface="Arial" panose="020B0604020202020204" pitchFamily="34" charset="0"/>
                <a:cs typeface="Arial" panose="020B0604020202020204" pitchFamily="34" charset="0"/>
              </a:rPr>
              <a:t> 2015-2020, </a:t>
            </a:r>
            <a:r>
              <a:rPr lang="en-US" sz="1400" dirty="0" err="1" smtClean="0">
                <a:latin typeface="Arial" panose="020B0604020202020204" pitchFamily="34" charset="0"/>
                <a:cs typeface="Arial" panose="020B0604020202020204" pitchFamily="34" charset="0"/>
              </a:rPr>
              <a:t>mục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tiêu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trọng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tâm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của</a:t>
            </a:r>
            <a:r>
              <a:rPr lang="en-US" sz="1400" dirty="0" smtClean="0">
                <a:latin typeface="Arial" panose="020B0604020202020204" pitchFamily="34" charset="0"/>
                <a:cs typeface="Arial" panose="020B0604020202020204" pitchFamily="34" charset="0"/>
              </a:rPr>
              <a:t> TCBS </a:t>
            </a:r>
            <a:r>
              <a:rPr lang="en-US" sz="1400" dirty="0" err="1" smtClean="0">
                <a:latin typeface="Arial" panose="020B0604020202020204" pitchFamily="34" charset="0"/>
                <a:cs typeface="Arial" panose="020B0604020202020204" pitchFamily="34" charset="0"/>
              </a:rPr>
              <a:t>năm</a:t>
            </a:r>
            <a:r>
              <a:rPr lang="en-US" sz="1400" dirty="0" smtClean="0">
                <a:latin typeface="Arial" panose="020B0604020202020204" pitchFamily="34" charset="0"/>
                <a:cs typeface="Arial" panose="020B0604020202020204" pitchFamily="34" charset="0"/>
              </a:rPr>
              <a:t> 2020 </a:t>
            </a:r>
            <a:r>
              <a:rPr lang="en-US" sz="1400" dirty="0" err="1" smtClean="0">
                <a:latin typeface="Arial" panose="020B0604020202020204" pitchFamily="34" charset="0"/>
                <a:cs typeface="Arial" panose="020B0604020202020204" pitchFamily="34" charset="0"/>
              </a:rPr>
              <a:t>là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tiếp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tục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củng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cố</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trí</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công</a:t>
            </a:r>
            <a:r>
              <a:rPr lang="en-US" sz="1400" dirty="0" smtClean="0">
                <a:latin typeface="Arial" panose="020B0604020202020204" pitchFamily="34" charset="0"/>
                <a:cs typeface="Arial" panose="020B0604020202020204" pitchFamily="34" charset="0"/>
              </a:rPr>
              <a:t> ty </a:t>
            </a:r>
            <a:r>
              <a:rPr lang="en-US" sz="1400" dirty="0" err="1" smtClean="0">
                <a:latin typeface="Arial" panose="020B0604020202020204" pitchFamily="34" charset="0"/>
                <a:cs typeface="Arial" panose="020B0604020202020204" pitchFamily="34" charset="0"/>
              </a:rPr>
              <a:t>chứng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khoán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1 </a:t>
            </a:r>
            <a:r>
              <a:rPr lang="en-US" sz="1400" dirty="0" err="1" smtClean="0">
                <a:latin typeface="Arial" panose="020B0604020202020204" pitchFamily="34" charset="0"/>
                <a:cs typeface="Arial" panose="020B0604020202020204" pitchFamily="34" charset="0"/>
              </a:rPr>
              <a:t>tại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Việt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với</a:t>
            </a:r>
            <a:r>
              <a:rPr lang="en-US" sz="1400" dirty="0" smtClean="0">
                <a:latin typeface="Arial" panose="020B0604020202020204" pitchFamily="34" charset="0"/>
                <a:cs typeface="Arial" panose="020B0604020202020204" pitchFamily="34" charset="0"/>
              </a:rPr>
              <a:t> 100.000 </a:t>
            </a:r>
            <a:r>
              <a:rPr lang="en-US" sz="1400" dirty="0" err="1" smtClean="0">
                <a:latin typeface="Arial" panose="020B0604020202020204" pitchFamily="34" charset="0"/>
                <a:cs typeface="Arial" panose="020B0604020202020204" pitchFamily="34" charset="0"/>
              </a:rPr>
              <a:t>khách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hàng</a:t>
            </a:r>
            <a:r>
              <a:rPr lang="en-US" sz="1400" dirty="0" smtClean="0">
                <a:latin typeface="Arial" panose="020B0604020202020204" pitchFamily="34" charset="0"/>
                <a:cs typeface="Arial" panose="020B0604020202020204" pitchFamily="34" charset="0"/>
              </a:rPr>
              <a:t> Affluent, </a:t>
            </a:r>
            <a:r>
              <a:rPr lang="en-US" sz="1400" dirty="0" err="1" smtClean="0">
                <a:latin typeface="Arial" panose="020B0604020202020204" pitchFamily="34" charset="0"/>
                <a:cs typeface="Arial" panose="020B0604020202020204" pitchFamily="34" charset="0"/>
              </a:rPr>
              <a:t>đạt</a:t>
            </a:r>
            <a:r>
              <a:rPr lang="en-US" sz="1400" dirty="0" smtClean="0">
                <a:latin typeface="Arial" panose="020B0604020202020204" pitchFamily="34" charset="0"/>
                <a:cs typeface="Arial" panose="020B0604020202020204" pitchFamily="34" charset="0"/>
              </a:rPr>
              <a:t> 100 </a:t>
            </a:r>
            <a:r>
              <a:rPr lang="en-US" sz="1400" dirty="0" err="1" smtClean="0">
                <a:latin typeface="Arial" panose="020B0604020202020204" pitchFamily="34" charset="0"/>
                <a:cs typeface="Arial" panose="020B0604020202020204" pitchFamily="34" charset="0"/>
              </a:rPr>
              <a:t>triệu</a:t>
            </a:r>
            <a:r>
              <a:rPr lang="en-US" sz="1400" dirty="0" smtClean="0">
                <a:latin typeface="Arial" panose="020B0604020202020204" pitchFamily="34" charset="0"/>
                <a:cs typeface="Arial" panose="020B0604020202020204" pitchFamily="34" charset="0"/>
              </a:rPr>
              <a:t> USD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1 </a:t>
            </a:r>
            <a:r>
              <a:rPr lang="en-US" sz="1400" dirty="0" err="1" smtClean="0">
                <a:latin typeface="Arial" panose="020B0604020202020204" pitchFamily="34" charset="0"/>
                <a:cs typeface="Arial" panose="020B0604020202020204" pitchFamily="34" charset="0"/>
              </a:rPr>
              <a:t>tỷ</a:t>
            </a:r>
            <a:r>
              <a:rPr lang="en-US" sz="1400" dirty="0" smtClean="0">
                <a:latin typeface="Arial" panose="020B0604020202020204" pitchFamily="34" charset="0"/>
                <a:cs typeface="Arial" panose="020B0604020202020204" pitchFamily="34" charset="0"/>
              </a:rPr>
              <a:t> USD </a:t>
            </a:r>
            <a:r>
              <a:rPr lang="en-US" sz="1400" dirty="0" err="1" smtClean="0">
                <a:latin typeface="Arial" panose="020B0604020202020204" pitchFamily="34" charset="0"/>
                <a:cs typeface="Arial" panose="020B0604020202020204" pitchFamily="34" charset="0"/>
              </a:rPr>
              <a:t>giá</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vốn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hóa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trường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tiếp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tục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thực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hiện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chiến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lược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chuyển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đổi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số</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hóa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trong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công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tác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quản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trên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nền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tảng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dữ</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liệu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xuất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sắc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vận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hành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xuất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sắc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nhân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xuất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sắc</a:t>
            </a:r>
            <a:r>
              <a:rPr lang="en-US" sz="1400" dirty="0" smtClean="0">
                <a:latin typeface="Arial" panose="020B0604020202020204" pitchFamily="34" charset="0"/>
                <a:cs typeface="Arial" panose="020B0604020202020204" pitchFamily="34" charset="0"/>
              </a:rPr>
              <a:t>. </a:t>
            </a:r>
          </a:p>
          <a:p>
            <a:pPr marL="285750" indent="-285750" algn="just">
              <a:lnSpc>
                <a:spcPct val="150000"/>
              </a:lnSpc>
              <a:buFont typeface="Wingdings" panose="05000000000000000000" pitchFamily="2" charset="2"/>
              <a:buChar char="§"/>
            </a:pPr>
            <a:r>
              <a:rPr lang="en-US" sz="1400" dirty="0" err="1" smtClean="0">
                <a:latin typeface="Arial" panose="020B0604020202020204" pitchFamily="34" charset="0"/>
                <a:cs typeface="Arial" panose="020B0604020202020204" pitchFamily="34" charset="0"/>
              </a:rPr>
              <a:t>Chiến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lược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kinh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của</a:t>
            </a:r>
            <a:r>
              <a:rPr lang="en-US" sz="1400" dirty="0" smtClean="0">
                <a:latin typeface="Arial" panose="020B0604020202020204" pitchFamily="34" charset="0"/>
                <a:cs typeface="Arial" panose="020B0604020202020204" pitchFamily="34" charset="0"/>
              </a:rPr>
              <a:t> TCBS </a:t>
            </a:r>
            <a:r>
              <a:rPr lang="en-US" sz="1400" dirty="0" err="1" smtClean="0">
                <a:latin typeface="Arial" panose="020B0604020202020204" pitchFamily="34" charset="0"/>
                <a:cs typeface="Arial" panose="020B0604020202020204" pitchFamily="34" charset="0"/>
              </a:rPr>
              <a:t>sẽ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tiếp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tục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tập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trung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vào</a:t>
            </a:r>
            <a:r>
              <a:rPr lang="en-US" sz="1400" dirty="0" smtClean="0">
                <a:latin typeface="Arial" panose="020B0604020202020204" pitchFamily="34" charset="0"/>
                <a:cs typeface="Arial" panose="020B0604020202020204" pitchFamily="34" charset="0"/>
              </a:rPr>
              <a:t> 02 </a:t>
            </a:r>
            <a:r>
              <a:rPr lang="en-US" sz="1400" dirty="0" err="1" smtClean="0">
                <a:latin typeface="Arial" panose="020B0604020202020204" pitchFamily="34" charset="0"/>
                <a:cs typeface="Arial" panose="020B0604020202020204" pitchFamily="34" charset="0"/>
              </a:rPr>
              <a:t>mảng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chiến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lược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vấn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Tài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chính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r>
              <a:rPr lang="en-US" sz="1400" dirty="0" smtClean="0">
                <a:latin typeface="Arial" panose="020B0604020202020204" pitchFamily="34" charset="0"/>
                <a:cs typeface="Arial" panose="020B0604020202020204" pitchFamily="34" charset="0"/>
              </a:rPr>
              <a:t> (Corporate Advisory)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Quản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gia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sản</a:t>
            </a:r>
            <a:r>
              <a:rPr lang="en-US" sz="1400" dirty="0" smtClean="0">
                <a:latin typeface="Arial" panose="020B0604020202020204" pitchFamily="34" charset="0"/>
                <a:cs typeface="Arial" panose="020B0604020202020204" pitchFamily="34" charset="0"/>
              </a:rPr>
              <a:t> (Wealth Management).</a:t>
            </a:r>
          </a:p>
          <a:p>
            <a:pPr marL="285750" indent="-285750" algn="just">
              <a:lnSpc>
                <a:spcPct val="150000"/>
              </a:lnSpc>
              <a:buFont typeface="Wingdings" panose="05000000000000000000" pitchFamily="2" charset="2"/>
              <a:buChar char="§"/>
            </a:pPr>
            <a:r>
              <a:rPr lang="en-US" sz="1400" dirty="0" err="1" smtClean="0">
                <a:latin typeface="Arial" panose="020B0604020202020204" pitchFamily="34" charset="0"/>
                <a:cs typeface="Arial" panose="020B0604020202020204" pitchFamily="34" charset="0"/>
              </a:rPr>
              <a:t>Với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vụ</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vấn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Tài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chính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r>
              <a:rPr lang="en-US" sz="1400" dirty="0" smtClean="0">
                <a:latin typeface="Arial" panose="020B0604020202020204" pitchFamily="34" charset="0"/>
                <a:cs typeface="Arial" panose="020B0604020202020204" pitchFamily="34" charset="0"/>
              </a:rPr>
              <a:t> (Corporate Advisory), TCBS </a:t>
            </a:r>
            <a:r>
              <a:rPr lang="en-US" sz="1400" dirty="0" err="1" smtClean="0">
                <a:latin typeface="Arial" panose="020B0604020202020204" pitchFamily="34" charset="0"/>
                <a:cs typeface="Arial" panose="020B0604020202020204" pitchFamily="34" charset="0"/>
              </a:rPr>
              <a:t>sẽ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tiếp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tục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giữ</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vững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thế</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phần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trong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mảng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vấn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bảo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lãnh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phát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hành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Trái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phiếu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nghiệp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tối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đa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hóa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quy</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mô</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phát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hành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nâng</a:t>
            </a:r>
            <a:r>
              <a:rPr lang="en-US" sz="1400" dirty="0" smtClean="0">
                <a:latin typeface="Arial" panose="020B0604020202020204" pitchFamily="34" charset="0"/>
                <a:cs typeface="Arial" panose="020B0604020202020204" pitchFamily="34" charset="0"/>
              </a:rPr>
              <a:t> cao </a:t>
            </a:r>
            <a:r>
              <a:rPr lang="en-US" sz="1400" dirty="0" err="1" smtClean="0">
                <a:latin typeface="Arial" panose="020B0604020202020204" pitchFamily="34" charset="0"/>
                <a:cs typeface="Arial" panose="020B0604020202020204" pitchFamily="34" charset="0"/>
              </a:rPr>
              <a:t>tỷ</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lệ</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doanh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và</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lợi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nhuận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thông</a:t>
            </a:r>
            <a:r>
              <a:rPr lang="en-US" sz="1400" dirty="0" smtClean="0">
                <a:latin typeface="Arial" panose="020B0604020202020204" pitchFamily="34" charset="0"/>
                <a:cs typeface="Arial" panose="020B0604020202020204" pitchFamily="34" charset="0"/>
              </a:rPr>
              <a:t> qua </a:t>
            </a:r>
            <a:r>
              <a:rPr lang="en-US" sz="1400" dirty="0" err="1" smtClean="0">
                <a:latin typeface="Arial" panose="020B0604020202020204" pitchFamily="34" charset="0"/>
                <a:cs typeface="Arial" panose="020B0604020202020204" pitchFamily="34" charset="0"/>
              </a:rPr>
              <a:t>việc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nâng</a:t>
            </a:r>
            <a:r>
              <a:rPr lang="en-US" sz="1400" dirty="0" smtClean="0">
                <a:latin typeface="Arial" panose="020B0604020202020204" pitchFamily="34" charset="0"/>
                <a:cs typeface="Arial" panose="020B0604020202020204" pitchFamily="34" charset="0"/>
              </a:rPr>
              <a:t> cao </a:t>
            </a:r>
            <a:r>
              <a:rPr lang="en-US" sz="1400" dirty="0" err="1" smtClean="0">
                <a:latin typeface="Arial" panose="020B0604020202020204" pitchFamily="34" charset="0"/>
                <a:cs typeface="Arial" panose="020B0604020202020204" pitchFamily="34" charset="0"/>
              </a:rPr>
              <a:t>hiệu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quả</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hợp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tác</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nội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bộ</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Techcombank</a:t>
            </a:r>
            <a:r>
              <a:rPr lang="en-US" sz="1400" dirty="0" smtClean="0">
                <a:latin typeface="Arial" panose="020B0604020202020204" pitchFamily="34" charset="0"/>
                <a:cs typeface="Arial" panose="020B0604020202020204" pitchFamily="34" charset="0"/>
              </a:rPr>
              <a:t> Group qua </a:t>
            </a:r>
            <a:r>
              <a:rPr lang="en-US" sz="1400" dirty="0" err="1" smtClean="0">
                <a:latin typeface="Arial" panose="020B0604020202020204" pitchFamily="34" charset="0"/>
                <a:cs typeface="Arial" panose="020B0604020202020204" pitchFamily="34" charset="0"/>
              </a:rPr>
              <a:t>mô</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hình</a:t>
            </a:r>
            <a:r>
              <a:rPr lang="en-US" sz="1400" dirty="0" smtClean="0">
                <a:latin typeface="Arial" panose="020B0604020202020204" pitchFamily="34" charset="0"/>
                <a:cs typeface="Arial" panose="020B0604020202020204" pitchFamily="34" charset="0"/>
              </a:rPr>
              <a:t> WBG</a:t>
            </a:r>
            <a:endParaRPr lang="en-US" sz="1400" b="1" dirty="0" smtClean="0">
              <a:latin typeface="Arial" panose="020B0604020202020204" pitchFamily="34" charset="0"/>
              <a:cs typeface="Arial" panose="020B0604020202020204" pitchFamily="34" charset="0"/>
            </a:endParaRPr>
          </a:p>
          <a:p>
            <a:pPr>
              <a:lnSpc>
                <a:spcPct val="150000"/>
              </a:lnSpc>
            </a:pPr>
            <a:endParaRPr lang="vi-VN" sz="1400" b="1"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74337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052" y="362671"/>
            <a:ext cx="11693948" cy="369332"/>
          </a:xfrm>
          <a:prstGeom prst="rect">
            <a:avLst/>
          </a:prstGeom>
          <a:noFill/>
        </p:spPr>
        <p:txBody>
          <a:bodyPr wrap="square" rtlCol="0">
            <a:spAutoFit/>
          </a:bodyPr>
          <a:lstStyle/>
          <a:p>
            <a:r>
              <a:rPr lang="en-US" b="1" dirty="0"/>
              <a:t>BÁO CÁO HOẠT ĐỘNG </a:t>
            </a:r>
            <a:r>
              <a:rPr lang="en-US" b="1" dirty="0" smtClean="0"/>
              <a:t>CỦA BAN KIỂM SOÁT NĂM 2019</a:t>
            </a:r>
            <a:endParaRPr lang="en-US" sz="3600" dirty="0">
              <a:solidFill>
                <a:srgbClr val="58595B"/>
              </a:solidFill>
              <a:latin typeface="Arial" panose="020B0604020202020204"/>
            </a:endParaRPr>
          </a:p>
        </p:txBody>
      </p:sp>
      <p:sp>
        <p:nvSpPr>
          <p:cNvPr id="4" name="Rectangle 3"/>
          <p:cNvSpPr/>
          <p:nvPr/>
        </p:nvSpPr>
        <p:spPr>
          <a:xfrm>
            <a:off x="498052" y="1108962"/>
            <a:ext cx="11149305" cy="4330481"/>
          </a:xfrm>
          <a:prstGeom prst="rect">
            <a:avLst/>
          </a:prstGeom>
        </p:spPr>
        <p:txBody>
          <a:bodyPr wrap="square">
            <a:spAutoFit/>
          </a:bodyPr>
          <a:lstStyle/>
          <a:p>
            <a:pPr algn="just">
              <a:lnSpc>
                <a:spcPct val="150000"/>
              </a:lnSpc>
              <a:spcBef>
                <a:spcPts val="600"/>
              </a:spcBef>
            </a:pPr>
            <a:r>
              <a:rPr lang="it-IT"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Các công việc </a:t>
            </a:r>
            <a:r>
              <a:rPr lang="it-IT" sz="1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Ban Kiểm soát (BKS) </a:t>
            </a:r>
            <a:r>
              <a:rPr lang="it-IT"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đã thực hiện trong kỳ hoạt động bao gồm:</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a:lnSpc>
                <a:spcPct val="150000"/>
              </a:lnSpc>
              <a:spcBef>
                <a:spcPts val="600"/>
              </a:spcBef>
              <a:spcAft>
                <a:spcPts val="0"/>
              </a:spcAft>
              <a:buSzPts val="1100"/>
              <a:buFont typeface="Wingdings" panose="05000000000000000000" pitchFamily="2" charset="2"/>
              <a:buChar char="§"/>
              <a:tabLst>
                <a:tab pos="502920" algn="l"/>
              </a:tabLst>
            </a:pPr>
            <a:r>
              <a:rPr lang="it-IT" sz="1400" dirty="0">
                <a:solidFill>
                  <a:srgbClr val="000000"/>
                </a:solidFill>
                <a:latin typeface="Arial" panose="020B0604020202020204" pitchFamily="34" charset="0"/>
                <a:ea typeface="MS Mincho"/>
                <a:cs typeface="Arial" panose="020B0604020202020204" pitchFamily="34" charset="0"/>
              </a:rPr>
              <a:t>Xây dựng kế hoạch kiểm soát, phân công nhiệm vụ cụ thể cho từng thành viên trong BKS trong kỳ hoạt động.</a:t>
            </a:r>
            <a:endParaRPr lang="en-US" sz="1400" dirty="0">
              <a:solidFill>
                <a:srgbClr val="000000"/>
              </a:solidFill>
              <a:latin typeface="Arial" panose="020B0604020202020204" pitchFamily="34" charset="0"/>
              <a:ea typeface="MS Mincho"/>
              <a:cs typeface="Arial" panose="020B0604020202020204" pitchFamily="34" charset="0"/>
            </a:endParaRPr>
          </a:p>
          <a:p>
            <a:pPr marL="285750" indent="-285750">
              <a:lnSpc>
                <a:spcPct val="150000"/>
              </a:lnSpc>
              <a:buFont typeface="Wingdings" panose="05000000000000000000" pitchFamily="2" charset="2"/>
              <a:buChar char="§"/>
            </a:pPr>
            <a:r>
              <a:rPr lang="it-IT" sz="1400" dirty="0">
                <a:latin typeface="Arial" panose="020B0604020202020204" pitchFamily="34" charset="0"/>
                <a:ea typeface="Times New Roman" panose="02020603050405020304" pitchFamily="18" charset="0"/>
                <a:cs typeface="Arial" panose="020B0604020202020204" pitchFamily="34" charset="0"/>
              </a:rPr>
              <a:t>Kiểm tra tính hợp pháp, hợp lý, trung thực và mức độ cẩn trọng trong công tác quản lý điều hành hoạt động kinh doanh, trong tổ chức công tác kế toán, trong công tác kế toán và lập báo cáo tài </a:t>
            </a:r>
            <a:r>
              <a:rPr lang="it-IT" sz="1400" dirty="0" smtClean="0">
                <a:latin typeface="Arial" panose="020B0604020202020204" pitchFamily="34" charset="0"/>
                <a:ea typeface="Times New Roman" panose="02020603050405020304" pitchFamily="18" charset="0"/>
                <a:cs typeface="Arial" panose="020B0604020202020204" pitchFamily="34" charset="0"/>
              </a:rPr>
              <a:t>chính</a:t>
            </a:r>
          </a:p>
          <a:p>
            <a:pPr marL="285750" lvl="0" indent="-285750">
              <a:lnSpc>
                <a:spcPct val="150000"/>
              </a:lnSpc>
              <a:buFont typeface="Wingdings" panose="05000000000000000000" pitchFamily="2" charset="2"/>
              <a:buChar char="§"/>
            </a:pPr>
            <a:r>
              <a:rPr lang="it-IT" sz="1400" dirty="0">
                <a:latin typeface="Arial" panose="020B0604020202020204" pitchFamily="34" charset="0"/>
                <a:cs typeface="Arial" panose="020B0604020202020204" pitchFamily="34" charset="0"/>
              </a:rPr>
              <a:t>Thẩm định báo cáo tài chính hàng năm, sáu tháng của công ty, BKS đánh giá các báo cáo đã đảm bảo tính tuân thủ đối với các quy định hiện hành về nội dung và thời gian lập báo cáo và thống nhất với các số liệu trong báo cáo tài chính năm 2019 (đã kiểm toán bởi Công ty Kiểm toán Ernst &amp; Young Việt Nam).</a:t>
            </a:r>
            <a:endParaRPr lang="en-US" sz="1400"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
            </a:pPr>
            <a:r>
              <a:rPr lang="it-IT" sz="1400" dirty="0">
                <a:latin typeface="Arial" panose="020B0604020202020204" pitchFamily="34" charset="0"/>
                <a:cs typeface="Arial" panose="020B0604020202020204" pitchFamily="34" charset="0"/>
              </a:rPr>
              <a:t>Giám sát thành viên HĐQT, BĐH và các cán bộ quản lý: BKS không phát hiện hành vi vi phạm pháp luật, vi phạm Điều lệ Công ty nào của các thành viên HĐQT, BĐH và các cán bộ quản lý cấp cao.</a:t>
            </a:r>
            <a:endParaRPr lang="en-US" sz="1400"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
            </a:pPr>
            <a:r>
              <a:rPr lang="it-IT" sz="1400" dirty="0">
                <a:latin typeface="Arial" panose="020B0604020202020204" pitchFamily="34" charset="0"/>
                <a:cs typeface="Arial" panose="020B0604020202020204" pitchFamily="34" charset="0"/>
              </a:rPr>
              <a:t>Giám sát việc khắc phục các khuyến nghị của đoàn thanh tra, kiểm tra, kiểm toán nội bộ (bao gồm cả kiểm toán nội bộ từ Ngân hàng mẹ) đảm bảo sai sót không lặp lại.</a:t>
            </a:r>
            <a:endParaRPr lang="en-US" sz="1400"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
            </a:pPr>
            <a:r>
              <a:rPr lang="it-IT" sz="1400" dirty="0">
                <a:latin typeface="Arial" panose="020B0604020202020204" pitchFamily="34" charset="0"/>
                <a:cs typeface="Arial" panose="020B0604020202020204" pitchFamily="34" charset="0"/>
              </a:rPr>
              <a:t>Tham gia đóng góp ý kiến với HĐQT và BĐH nhằm nâng cao hiệu quả quản trị rủi ro trong quản lý các nghiệp vụ kinh doanh.</a:t>
            </a:r>
            <a:endParaRPr lang="en-US"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it-IT" sz="1400" dirty="0" smtClean="0">
                <a:latin typeface="Arial" panose="020B0604020202020204" pitchFamily="34" charset="0"/>
                <a:cs typeface="Arial" panose="020B0604020202020204" pitchFamily="34" charset="0"/>
              </a:rPr>
              <a:t>BKS </a:t>
            </a:r>
            <a:r>
              <a:rPr lang="it-IT" sz="1400" dirty="0">
                <a:latin typeface="Arial" panose="020B0604020202020204" pitchFamily="34" charset="0"/>
                <a:cs typeface="Arial" panose="020B0604020202020204" pitchFamily="34" charset="0"/>
              </a:rPr>
              <a:t>đã tổ chức các cuộc họp với sự tham gia đầy đủ của các thành viên.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83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052" y="379821"/>
            <a:ext cx="11419128" cy="646331"/>
          </a:xfrm>
          <a:prstGeom prst="rect">
            <a:avLst/>
          </a:prstGeom>
          <a:noFill/>
        </p:spPr>
        <p:txBody>
          <a:bodyPr wrap="square" rtlCol="0">
            <a:spAutoFit/>
          </a:bodyPr>
          <a:lstStyle/>
          <a:p>
            <a:r>
              <a:rPr lang="en-US" b="1" dirty="0" smtClean="0">
                <a:latin typeface="Calibri (Body)"/>
              </a:rPr>
              <a:t>BÁO CÁO TÀI CHÍNH, BÁO CÁO TỶ LỆ AN TOÀN TÀI CHÍNH VÀ </a:t>
            </a:r>
          </a:p>
          <a:p>
            <a:r>
              <a:rPr lang="en-US" b="1" dirty="0" smtClean="0">
                <a:latin typeface="Calibri (Body)"/>
              </a:rPr>
              <a:t>PHƯƠNG ÁN PHÂN PHỐI LỢI NHUẬN NĂM 2019</a:t>
            </a:r>
            <a:endParaRPr lang="vi-VN" b="1" dirty="0">
              <a:latin typeface="Calibri (Body)"/>
            </a:endParaRPr>
          </a:p>
        </p:txBody>
      </p:sp>
      <p:sp>
        <p:nvSpPr>
          <p:cNvPr id="2" name="Rectangle 1"/>
          <p:cNvSpPr/>
          <p:nvPr/>
        </p:nvSpPr>
        <p:spPr>
          <a:xfrm>
            <a:off x="498052" y="1477764"/>
            <a:ext cx="11104335" cy="1190069"/>
          </a:xfrm>
          <a:prstGeom prst="rect">
            <a:avLst/>
          </a:prstGeom>
        </p:spPr>
        <p:txBody>
          <a:bodyPr wrap="square">
            <a:spAutoFit/>
          </a:bodyPr>
          <a:lstStyle/>
          <a:p>
            <a:pPr marL="342900" marR="0" lvl="0" indent="-342900" algn="just">
              <a:lnSpc>
                <a:spcPct val="150000"/>
              </a:lnSpc>
              <a:spcBef>
                <a:spcPts val="0"/>
              </a:spcBef>
              <a:spcAft>
                <a:spcPts val="1000"/>
              </a:spcAft>
              <a:buFont typeface="+mj-lt"/>
              <a:buAutoNum type="arabicPeriod"/>
            </a:pPr>
            <a:r>
              <a:rPr lang="en-US" sz="1400" dirty="0" err="1">
                <a:latin typeface="Arial" panose="020B0604020202020204" pitchFamily="34" charset="0"/>
                <a:ea typeface="Calibri" panose="020F0502020204030204" pitchFamily="34" charset="0"/>
                <a:cs typeface="Arial" panose="020B0604020202020204" pitchFamily="34" charset="0"/>
              </a:rPr>
              <a:t>Báo</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cáo</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Tài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chính</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và</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Báo</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cáo</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Tỷ</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lệ</a:t>
            </a:r>
            <a:r>
              <a:rPr lang="en-US" sz="1400" dirty="0">
                <a:latin typeface="Arial" panose="020B0604020202020204" pitchFamily="34" charset="0"/>
                <a:ea typeface="Calibri" panose="020F0502020204030204" pitchFamily="34" charset="0"/>
                <a:cs typeface="Arial" panose="020B0604020202020204" pitchFamily="34" charset="0"/>
              </a:rPr>
              <a:t> an </a:t>
            </a:r>
            <a:r>
              <a:rPr lang="en-US" sz="1400" dirty="0" err="1">
                <a:latin typeface="Arial" panose="020B0604020202020204" pitchFamily="34" charset="0"/>
                <a:ea typeface="Calibri" panose="020F0502020204030204" pitchFamily="34" charset="0"/>
                <a:cs typeface="Arial" panose="020B0604020202020204" pitchFamily="34" charset="0"/>
              </a:rPr>
              <a:t>toàn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tài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chính</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năm</a:t>
            </a:r>
            <a:r>
              <a:rPr lang="en-US" sz="1400" dirty="0">
                <a:latin typeface="Arial" panose="020B0604020202020204" pitchFamily="34" charset="0"/>
                <a:ea typeface="Calibri" panose="020F0502020204030204" pitchFamily="34" charset="0"/>
                <a:cs typeface="Arial" panose="020B0604020202020204" pitchFamily="34" charset="0"/>
              </a:rPr>
              <a:t> 2019 </a:t>
            </a:r>
            <a:r>
              <a:rPr lang="en-US" sz="1400" dirty="0" err="1">
                <a:latin typeface="Arial" panose="020B0604020202020204" pitchFamily="34" charset="0"/>
                <a:ea typeface="Calibri" panose="020F0502020204030204" pitchFamily="34" charset="0"/>
                <a:cs typeface="Arial" panose="020B0604020202020204" pitchFamily="34" charset="0"/>
              </a:rPr>
              <a:t>được</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kiểm</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toán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bởi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Công</a:t>
            </a:r>
            <a:r>
              <a:rPr lang="en-US" sz="1400" dirty="0">
                <a:latin typeface="Arial" panose="020B0604020202020204" pitchFamily="34" charset="0"/>
                <a:ea typeface="Calibri" panose="020F0502020204030204" pitchFamily="34" charset="0"/>
                <a:cs typeface="Arial" panose="020B0604020202020204" pitchFamily="34" charset="0"/>
              </a:rPr>
              <a:t> ty Ernst &amp; Young </a:t>
            </a:r>
            <a:r>
              <a:rPr lang="en-US" sz="1400" dirty="0" err="1">
                <a:latin typeface="Arial" panose="020B0604020202020204" pitchFamily="34" charset="0"/>
                <a:ea typeface="Calibri" panose="020F0502020204030204" pitchFamily="34" charset="0"/>
                <a:cs typeface="Arial" panose="020B0604020202020204" pitchFamily="34" charset="0"/>
              </a:rPr>
              <a:t>Việt</a:t>
            </a:r>
            <a:r>
              <a:rPr lang="en-US" sz="1400" dirty="0">
                <a:latin typeface="Arial" panose="020B0604020202020204" pitchFamily="34" charset="0"/>
                <a:ea typeface="Calibri" panose="020F0502020204030204" pitchFamily="34" charset="0"/>
                <a:cs typeface="Arial" panose="020B0604020202020204" pitchFamily="34" charset="0"/>
              </a:rPr>
              <a:t> Nam, </a:t>
            </a:r>
            <a:r>
              <a:rPr lang="en-US" sz="1400" dirty="0" err="1">
                <a:latin typeface="Arial" panose="020B0604020202020204" pitchFamily="34" charset="0"/>
                <a:ea typeface="Calibri" panose="020F0502020204030204" pitchFamily="34" charset="0"/>
                <a:cs typeface="Arial" panose="020B0604020202020204" pitchFamily="34" charset="0"/>
              </a:rPr>
              <a:t>được</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công</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bố</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trên</a:t>
            </a:r>
            <a:r>
              <a:rPr lang="en-US" sz="1400" dirty="0">
                <a:latin typeface="Arial" panose="020B0604020202020204" pitchFamily="34" charset="0"/>
                <a:ea typeface="Calibri" panose="020F0502020204030204" pitchFamily="34" charset="0"/>
                <a:cs typeface="Arial" panose="020B0604020202020204" pitchFamily="34" charset="0"/>
              </a:rPr>
              <a:t> website </a:t>
            </a:r>
            <a:r>
              <a:rPr lang="en-US" sz="1400" dirty="0" err="1">
                <a:latin typeface="Arial" panose="020B0604020202020204" pitchFamily="34" charset="0"/>
                <a:ea typeface="Calibri" panose="020F0502020204030204" pitchFamily="34" charset="0"/>
                <a:cs typeface="Arial" panose="020B0604020202020204" pitchFamily="34" charset="0"/>
              </a:rPr>
              <a:t>của</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công</a:t>
            </a:r>
            <a:r>
              <a:rPr lang="en-US" sz="1400" dirty="0">
                <a:latin typeface="Arial" panose="020B0604020202020204" pitchFamily="34" charset="0"/>
                <a:ea typeface="Calibri" panose="020F0502020204030204" pitchFamily="34" charset="0"/>
                <a:cs typeface="Arial" panose="020B0604020202020204" pitchFamily="34" charset="0"/>
              </a:rPr>
              <a:t> ty </a:t>
            </a:r>
            <a:r>
              <a:rPr lang="en-US" sz="1400" dirty="0" err="1">
                <a:latin typeface="Arial" panose="020B0604020202020204" pitchFamily="34" charset="0"/>
                <a:ea typeface="Calibri" panose="020F0502020204030204" pitchFamily="34" charset="0"/>
                <a:cs typeface="Arial" panose="020B0604020202020204" pitchFamily="34" charset="0"/>
              </a:rPr>
              <a:t>và</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đính</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kèm</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Tờ</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trình</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số</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smtClean="0">
                <a:latin typeface="Arial" panose="020B0604020202020204" pitchFamily="34" charset="0"/>
                <a:ea typeface="Calibri" panose="020F0502020204030204" pitchFamily="34" charset="0"/>
                <a:cs typeface="Arial" panose="020B0604020202020204" pitchFamily="34" charset="0"/>
              </a:rPr>
              <a:t>06/2020/</a:t>
            </a:r>
            <a:r>
              <a:rPr lang="en-US" sz="1400" dirty="0" err="1" smtClean="0">
                <a:latin typeface="Arial" panose="020B0604020202020204" pitchFamily="34" charset="0"/>
                <a:ea typeface="Calibri" panose="020F0502020204030204" pitchFamily="34" charset="0"/>
                <a:cs typeface="Arial" panose="020B0604020202020204" pitchFamily="34" charset="0"/>
              </a:rPr>
              <a:t>TTr</a:t>
            </a:r>
            <a:r>
              <a:rPr lang="en-US" sz="1400" dirty="0" smtClean="0">
                <a:latin typeface="Arial" panose="020B0604020202020204" pitchFamily="34" charset="0"/>
                <a:ea typeface="Calibri" panose="020F0502020204030204" pitchFamily="34" charset="0"/>
                <a:cs typeface="Arial" panose="020B0604020202020204" pitchFamily="34" charset="0"/>
              </a:rPr>
              <a:t>-ĐHĐCĐ-TCBS </a:t>
            </a:r>
            <a:r>
              <a:rPr lang="en-US" sz="1400" dirty="0" err="1" smtClean="0">
                <a:latin typeface="Arial" panose="020B0604020202020204" pitchFamily="34" charset="0"/>
                <a:ea typeface="Calibri" panose="020F0502020204030204" pitchFamily="34" charset="0"/>
                <a:cs typeface="Arial" panose="020B0604020202020204" pitchFamily="34" charset="0"/>
              </a:rPr>
              <a:t>ngày</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smtClean="0">
                <a:latin typeface="Arial" panose="020B0604020202020204" pitchFamily="34" charset="0"/>
                <a:ea typeface="Calibri" panose="020F0502020204030204" pitchFamily="34" charset="0"/>
                <a:cs typeface="Arial" panose="020B0604020202020204" pitchFamily="34" charset="0"/>
              </a:rPr>
              <a:t>18/04/2020</a:t>
            </a:r>
            <a:r>
              <a:rPr lang="en-US"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sz="1400" dirty="0" err="1">
                <a:latin typeface="Arial" panose="020B0604020202020204" pitchFamily="34" charset="0"/>
                <a:ea typeface="Calibri" panose="020F0502020204030204" pitchFamily="34" charset="0"/>
                <a:cs typeface="Arial" panose="020B0604020202020204" pitchFamily="34" charset="0"/>
              </a:rPr>
              <a:t>Phương</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án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phân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phối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lợi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nhuận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năm</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smtClean="0">
                <a:latin typeface="Arial" panose="020B0604020202020204" pitchFamily="34" charset="0"/>
                <a:ea typeface="Calibri" panose="020F0502020204030204" pitchFamily="34" charset="0"/>
                <a:cs typeface="Arial" panose="020B0604020202020204" pitchFamily="34" charset="0"/>
              </a:rPr>
              <a:t>2019 </a:t>
            </a:r>
            <a:r>
              <a:rPr lang="en-US" sz="1400" dirty="0">
                <a:latin typeface="Arial" panose="020B0604020202020204" pitchFamily="34" charset="0"/>
                <a:ea typeface="Calibri" panose="020F0502020204030204" pitchFamily="34" charset="0"/>
                <a:cs typeface="Arial" panose="020B0604020202020204" pitchFamily="34" charset="0"/>
              </a:rPr>
              <a:t>chi </a:t>
            </a:r>
            <a:r>
              <a:rPr lang="en-US" sz="1400" dirty="0" err="1">
                <a:latin typeface="Arial" panose="020B0604020202020204" pitchFamily="34" charset="0"/>
                <a:ea typeface="Calibri" panose="020F0502020204030204" pitchFamily="34" charset="0"/>
                <a:cs typeface="Arial" panose="020B0604020202020204" pitchFamily="34" charset="0"/>
              </a:rPr>
              <a:t>tiết</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đính</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kèm</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Tờ</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trình</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số</a:t>
            </a:r>
            <a:r>
              <a:rPr lang="en-US" sz="1400" dirty="0">
                <a:latin typeface="Arial" panose="020B0604020202020204" pitchFamily="34" charset="0"/>
                <a:ea typeface="Calibri" panose="020F0502020204030204" pitchFamily="34" charset="0"/>
                <a:cs typeface="Arial" panose="020B0604020202020204" pitchFamily="34" charset="0"/>
              </a:rPr>
              <a:t> 06/2020/</a:t>
            </a:r>
            <a:r>
              <a:rPr lang="en-US" sz="1400" dirty="0" err="1">
                <a:latin typeface="Arial" panose="020B0604020202020204" pitchFamily="34" charset="0"/>
                <a:ea typeface="Calibri" panose="020F0502020204030204" pitchFamily="34" charset="0"/>
                <a:cs typeface="Arial" panose="020B0604020202020204" pitchFamily="34" charset="0"/>
              </a:rPr>
              <a:t>TTr</a:t>
            </a:r>
            <a:r>
              <a:rPr lang="en-US" sz="1400" dirty="0">
                <a:latin typeface="Arial" panose="020B0604020202020204" pitchFamily="34" charset="0"/>
                <a:ea typeface="Calibri" panose="020F0502020204030204" pitchFamily="34" charset="0"/>
                <a:cs typeface="Arial" panose="020B0604020202020204" pitchFamily="34" charset="0"/>
              </a:rPr>
              <a:t>-ĐHĐCĐ-TCBS </a:t>
            </a:r>
            <a:r>
              <a:rPr lang="en-US" sz="1400" dirty="0" err="1">
                <a:latin typeface="Arial" panose="020B0604020202020204" pitchFamily="34" charset="0"/>
                <a:ea typeface="Calibri" panose="020F0502020204030204" pitchFamily="34" charset="0"/>
                <a:cs typeface="Arial" panose="020B0604020202020204" pitchFamily="34" charset="0"/>
              </a:rPr>
              <a:t>ngày</a:t>
            </a:r>
            <a:r>
              <a:rPr lang="en-US" sz="1400" dirty="0">
                <a:latin typeface="Arial" panose="020B0604020202020204" pitchFamily="34" charset="0"/>
                <a:ea typeface="Calibri" panose="020F0502020204030204" pitchFamily="34" charset="0"/>
                <a:cs typeface="Arial" panose="020B0604020202020204" pitchFamily="34" charset="0"/>
              </a:rPr>
              <a:t> 18/04/2020.</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66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052" y="362671"/>
            <a:ext cx="11693948" cy="369332"/>
          </a:xfrm>
          <a:prstGeom prst="rect">
            <a:avLst/>
          </a:prstGeom>
          <a:noFill/>
        </p:spPr>
        <p:txBody>
          <a:bodyPr wrap="square" rtlCol="0">
            <a:spAutoFit/>
          </a:bodyPr>
          <a:lstStyle/>
          <a:p>
            <a:r>
              <a:rPr lang="en-US" b="1" dirty="0" smtClean="0"/>
              <a:t>KẾ HOẠCH KINH DOANH NĂM 2020</a:t>
            </a:r>
            <a:endParaRPr lang="en-US" sz="3600" dirty="0">
              <a:solidFill>
                <a:srgbClr val="58595B"/>
              </a:solidFill>
              <a:latin typeface="Arial" panose="020B0604020202020204"/>
            </a:endParaRPr>
          </a:p>
        </p:txBody>
      </p:sp>
      <p:sp>
        <p:nvSpPr>
          <p:cNvPr id="3" name="Rectangle 2"/>
          <p:cNvSpPr/>
          <p:nvPr/>
        </p:nvSpPr>
        <p:spPr>
          <a:xfrm>
            <a:off x="498052" y="1287388"/>
            <a:ext cx="11185948" cy="2159566"/>
          </a:xfrm>
          <a:prstGeom prst="rect">
            <a:avLst/>
          </a:prstGeom>
        </p:spPr>
        <p:txBody>
          <a:bodyPr wrap="square">
            <a:spAutoFit/>
          </a:bodyPr>
          <a:lstStyle/>
          <a:p>
            <a:pPr marL="342900" lvl="0" indent="-342900" algn="just">
              <a:lnSpc>
                <a:spcPct val="150000"/>
              </a:lnSpc>
              <a:spcAft>
                <a:spcPts val="1000"/>
              </a:spcAft>
              <a:buFont typeface="+mj-lt"/>
              <a:buAutoNum type="arabicPeriod"/>
            </a:pP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Kế</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hoạch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Kinh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doanh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năm</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2020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ty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đính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kèm</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1400" dirty="0">
                <a:solidFill>
                  <a:prstClr val="black"/>
                </a:solidFill>
                <a:ea typeface="Calibri" panose="020F0502020204030204" pitchFamily="34" charset="0"/>
                <a:cs typeface="Arial" panose="020B0604020202020204" pitchFamily="34" charset="0"/>
              </a:rPr>
              <a:t>Tờ 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07/2020/TT-ĐHĐCĐ-TCBS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18/04/2020</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50000"/>
              </a:lnSpc>
              <a:buFont typeface="+mj-lt"/>
              <a:buAutoNum type="arabicPeriod"/>
            </a:pP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vi-VN"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h</a:t>
            </a:r>
            <a:r>
              <a:rPr lang="vi-VN" sz="1400" dirty="0" smtClean="0">
                <a:solidFill>
                  <a:prstClr val="black"/>
                </a:solidFill>
                <a:ea typeface="Calibri" panose="020F0502020204030204" pitchFamily="34" charset="0"/>
                <a:cs typeface="Arial" panose="020B0604020202020204" pitchFamily="34" charset="0"/>
              </a:rPr>
              <a:t>i </a:t>
            </a:r>
            <a:r>
              <a:rPr lang="vi-VN" sz="1400" dirty="0">
                <a:solidFill>
                  <a:prstClr val="black"/>
                </a:solidFill>
                <a:ea typeface="Calibri" panose="020F0502020204030204" pitchFamily="34" charset="0"/>
                <a:cs typeface="Arial" panose="020B0604020202020204" pitchFamily="34" charset="0"/>
              </a:rPr>
              <a:t>tiết về tổng hợp chi phí và định biên nhân sự của Công ty </a:t>
            </a:r>
            <a:r>
              <a:rPr lang="vi-VN" sz="1400" dirty="0" smtClean="0">
                <a:solidFill>
                  <a:prstClr val="black"/>
                </a:solidFill>
                <a:ea typeface="Calibri" panose="020F0502020204030204" pitchFamily="34" charset="0"/>
                <a:cs typeface="Arial" panose="020B0604020202020204" pitchFamily="34" charset="0"/>
              </a:rPr>
              <a:t>năm </a:t>
            </a:r>
            <a:r>
              <a:rPr lang="vi-VN" sz="1400" dirty="0">
                <a:solidFill>
                  <a:prstClr val="black"/>
                </a:solidFill>
                <a:ea typeface="Calibri" panose="020F0502020204030204" pitchFamily="34" charset="0"/>
                <a:cs typeface="Arial" panose="020B0604020202020204" pitchFamily="34" charset="0"/>
              </a:rPr>
              <a:t>2020 được nêu tại Phụ lục đính </a:t>
            </a:r>
            <a:r>
              <a:rPr lang="vi-VN" sz="1400" dirty="0" smtClean="0">
                <a:solidFill>
                  <a:prstClr val="black"/>
                </a:solidFill>
                <a:ea typeface="Calibri" panose="020F0502020204030204" pitchFamily="34" charset="0"/>
                <a:cs typeface="Arial" panose="020B0604020202020204" pitchFamily="34" charset="0"/>
              </a:rPr>
              <a:t>kèm</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1400" dirty="0">
                <a:solidFill>
                  <a:prstClr val="black"/>
                </a:solidFill>
                <a:ea typeface="Calibri" panose="020F0502020204030204" pitchFamily="34" charset="0"/>
                <a:cs typeface="Arial" panose="020B0604020202020204" pitchFamily="34" charset="0"/>
              </a:rPr>
              <a:t>Tờ 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07/2020/TT-ĐHĐCĐ-TCBS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18/04/2020</a:t>
            </a:r>
            <a:r>
              <a:rPr lang="vi-VN" sz="1400" dirty="0" smtClean="0">
                <a:solidFill>
                  <a:prstClr val="black"/>
                </a:solidFill>
                <a:ea typeface="Calibri" panose="020F0502020204030204" pitchFamily="34" charset="0"/>
                <a:cs typeface="Arial" panose="020B0604020202020204" pitchFamily="34" charset="0"/>
              </a:rPr>
              <a:t>.</a:t>
            </a: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vi-VN" sz="1400" dirty="0" smtClean="0">
                <a:solidFill>
                  <a:prstClr val="black"/>
                </a:solidFill>
                <a:cs typeface="Arial" panose="020B0604020202020204" pitchFamily="34" charset="0"/>
              </a:rPr>
              <a:t>Ủy </a:t>
            </a:r>
            <a:r>
              <a:rPr lang="vi-VN" sz="1400" dirty="0">
                <a:solidFill>
                  <a:prstClr val="black"/>
                </a:solidFill>
                <a:cs typeface="Arial" panose="020B0604020202020204" pitchFamily="34" charset="0"/>
              </a:rPr>
              <a:t>quyền cho Chủ tịch HĐQT của Công ty </a:t>
            </a:r>
            <a:r>
              <a:rPr lang="vi-VN" sz="1400" dirty="0" smtClean="0">
                <a:solidFill>
                  <a:prstClr val="black"/>
                </a:solidFill>
                <a:cs typeface="Arial" panose="020B0604020202020204" pitchFamily="34" charset="0"/>
              </a:rPr>
              <a:t>được </a:t>
            </a:r>
            <a:r>
              <a:rPr lang="vi-VN" sz="1400" dirty="0">
                <a:solidFill>
                  <a:prstClr val="black"/>
                </a:solidFill>
                <a:cs typeface="Arial" panose="020B0604020202020204" pitchFamily="34" charset="0"/>
              </a:rPr>
              <a:t>thực hiện các công việc </a:t>
            </a:r>
            <a:r>
              <a:rPr lang="en-US" sz="1400" dirty="0" err="1" smtClean="0">
                <a:solidFill>
                  <a:prstClr val="black"/>
                </a:solidFill>
                <a:latin typeface="Arial" panose="020B0604020202020204" pitchFamily="34" charset="0"/>
                <a:cs typeface="Arial" panose="020B0604020202020204" pitchFamily="34" charset="0"/>
              </a:rPr>
              <a:t>như</a:t>
            </a:r>
            <a:r>
              <a:rPr lang="en-US" sz="1400" dirty="0" smtClean="0">
                <a:solidFill>
                  <a:prstClr val="black"/>
                </a:solidFill>
                <a:cs typeface="Arial" panose="020B0604020202020204" pitchFamily="34" charset="0"/>
              </a:rPr>
              <a:t> </a:t>
            </a:r>
            <a:r>
              <a:rPr lang="vi-VN" sz="1400" dirty="0">
                <a:solidFill>
                  <a:prstClr val="black"/>
                </a:solidFill>
                <a:ea typeface="Calibri" panose="020F0502020204030204" pitchFamily="34" charset="0"/>
                <a:cs typeface="Arial" panose="020B0604020202020204" pitchFamily="34" charset="0"/>
              </a:rPr>
              <a:t>nêu tại </a:t>
            </a:r>
            <a:r>
              <a:rPr lang="vi-VN" sz="1400" dirty="0" smtClean="0">
                <a:solidFill>
                  <a:prstClr val="black"/>
                </a:solidFill>
                <a:ea typeface="Calibri" panose="020F0502020204030204" pitchFamily="34" charset="0"/>
                <a:cs typeface="Arial" panose="020B0604020202020204" pitchFamily="34" charset="0"/>
              </a:rPr>
              <a:t>Tờ </a:t>
            </a:r>
            <a:r>
              <a:rPr lang="vi-VN" sz="1400" dirty="0">
                <a:solidFill>
                  <a:prstClr val="black"/>
                </a:solidFill>
                <a:ea typeface="Calibri" panose="020F0502020204030204" pitchFamily="34" charset="0"/>
                <a:cs typeface="Arial" panose="020B0604020202020204" pitchFamily="34" charset="0"/>
              </a:rPr>
              <a:t>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07/2020/TT-ĐHĐCĐ-TCBS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18/04/2020</a:t>
            </a:r>
            <a:r>
              <a:rPr lang="vi-VN" sz="1400" dirty="0">
                <a:solidFill>
                  <a:prstClr val="black"/>
                </a:solidFill>
                <a:ea typeface="Calibri" panose="020F0502020204030204" pitchFamily="34" charset="0"/>
                <a:cs typeface="Arial" panose="020B0604020202020204" pitchFamily="34" charset="0"/>
              </a:rPr>
              <a:t>.</a:t>
            </a:r>
            <a:endParaRPr lang="vi-VN" sz="1400" dirty="0">
              <a:solidFill>
                <a:prstClr val="black"/>
              </a:solidFill>
              <a:ea typeface="Calibri" panose="020F0502020204030204" pitchFamily="34" charset="0"/>
              <a:cs typeface="Arial" panose="020B0604020202020204" pitchFamily="34" charset="0"/>
            </a:endParaRPr>
          </a:p>
          <a:p>
            <a:pPr marL="342900" lvl="0" indent="-342900">
              <a:lnSpc>
                <a:spcPct val="150000"/>
              </a:lnSpc>
              <a:buFont typeface="+mj-lt"/>
              <a:buAutoNum type="arabicPeriod"/>
            </a:pP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64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052" y="362671"/>
            <a:ext cx="11693948" cy="369332"/>
          </a:xfrm>
          <a:prstGeom prst="rect">
            <a:avLst/>
          </a:prstGeom>
          <a:noFill/>
        </p:spPr>
        <p:txBody>
          <a:bodyPr wrap="square" rtlCol="0">
            <a:spAutoFit/>
          </a:bodyPr>
          <a:lstStyle/>
          <a:p>
            <a:r>
              <a:rPr lang="en-US" b="1" dirty="0" smtClean="0"/>
              <a:t>SỬA ĐỔI ĐIỀU LỆ CÔNG TY</a:t>
            </a:r>
            <a:endParaRPr lang="en-US" sz="3600" dirty="0">
              <a:solidFill>
                <a:srgbClr val="58595B"/>
              </a:solidFill>
              <a:latin typeface="Arial" panose="020B0604020202020204"/>
            </a:endParaRPr>
          </a:p>
        </p:txBody>
      </p:sp>
      <p:sp>
        <p:nvSpPr>
          <p:cNvPr id="7" name="Rectangle 6"/>
          <p:cNvSpPr/>
          <p:nvPr/>
        </p:nvSpPr>
        <p:spPr>
          <a:xfrm>
            <a:off x="498052" y="1415534"/>
            <a:ext cx="3462807" cy="307777"/>
          </a:xfrm>
          <a:prstGeom prst="rect">
            <a:avLst/>
          </a:prstGeom>
        </p:spPr>
        <p:txBody>
          <a:bodyPr wrap="none">
            <a:spAutoFit/>
          </a:bodyPr>
          <a:lstStyle/>
          <a:p>
            <a:r>
              <a:rPr lang="en-US" sz="1400" b="1" dirty="0" smtClean="0">
                <a:latin typeface="Arial" panose="020B0604020202020204" pitchFamily="34" charset="0"/>
                <a:ea typeface="Times New Roman" panose="02020603050405020304" pitchFamily="18" charset="0"/>
                <a:cs typeface="Arial" panose="020B0604020202020204" pitchFamily="34" charset="0"/>
              </a:rPr>
              <a:t>1. </a:t>
            </a:r>
            <a:r>
              <a:rPr lang="en-US" sz="1400" b="1" dirty="0" err="1" smtClean="0">
                <a:latin typeface="Arial" panose="020B0604020202020204" pitchFamily="34" charset="0"/>
                <a:ea typeface="Times New Roman" panose="02020603050405020304" pitchFamily="18" charset="0"/>
                <a:cs typeface="Arial" panose="020B0604020202020204" pitchFamily="34" charset="0"/>
              </a:rPr>
              <a:t>Nội</a:t>
            </a:r>
            <a:r>
              <a:rPr lang="en-US" sz="1400" b="1" dirty="0" smtClean="0">
                <a:latin typeface="Arial" panose="020B0604020202020204" pitchFamily="34" charset="0"/>
                <a:ea typeface="Times New Roman" panose="02020603050405020304" pitchFamily="18" charset="0"/>
                <a:cs typeface="Arial" panose="020B0604020202020204" pitchFamily="34" charset="0"/>
              </a:rPr>
              <a:t> </a:t>
            </a:r>
            <a:r>
              <a:rPr lang="en-US" sz="1400" b="1" dirty="0">
                <a:latin typeface="Arial" panose="020B0604020202020204" pitchFamily="34" charset="0"/>
                <a:ea typeface="Times New Roman" panose="02020603050405020304" pitchFamily="18" charset="0"/>
                <a:cs typeface="Arial" panose="020B0604020202020204" pitchFamily="34" charset="0"/>
              </a:rPr>
              <a:t>dung </a:t>
            </a:r>
            <a:r>
              <a:rPr lang="en-US" sz="1400" b="1" dirty="0" err="1">
                <a:latin typeface="Arial" panose="020B0604020202020204" pitchFamily="34" charset="0"/>
                <a:ea typeface="Times New Roman" panose="02020603050405020304" pitchFamily="18" charset="0"/>
                <a:cs typeface="Arial" panose="020B0604020202020204" pitchFamily="34" charset="0"/>
              </a:rPr>
              <a:t>sửa</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err="1">
                <a:latin typeface="Arial" panose="020B0604020202020204" pitchFamily="34" charset="0"/>
                <a:ea typeface="Times New Roman" panose="02020603050405020304" pitchFamily="18" charset="0"/>
                <a:cs typeface="Arial" panose="020B0604020202020204" pitchFamily="34" charset="0"/>
              </a:rPr>
              <a:t>đổi</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err="1">
                <a:latin typeface="Arial" panose="020B0604020202020204" pitchFamily="34" charset="0"/>
                <a:ea typeface="Times New Roman" panose="02020603050405020304" pitchFamily="18" charset="0"/>
                <a:cs typeface="Arial" panose="020B0604020202020204" pitchFamily="34" charset="0"/>
              </a:rPr>
              <a:t>tại</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err="1">
                <a:latin typeface="Arial" panose="020B0604020202020204" pitchFamily="34" charset="0"/>
                <a:ea typeface="Times New Roman" panose="02020603050405020304" pitchFamily="18" charset="0"/>
                <a:cs typeface="Arial" panose="020B0604020202020204" pitchFamily="34" charset="0"/>
              </a:rPr>
              <a:t>Điều</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err="1">
                <a:latin typeface="Arial" panose="020B0604020202020204" pitchFamily="34" charset="0"/>
                <a:ea typeface="Times New Roman" panose="02020603050405020304" pitchFamily="18" charset="0"/>
                <a:cs typeface="Arial" panose="020B0604020202020204" pitchFamily="34" charset="0"/>
              </a:rPr>
              <a:t>lệ</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err="1">
                <a:latin typeface="Arial" panose="020B0604020202020204" pitchFamily="34" charset="0"/>
                <a:ea typeface="Times New Roman" panose="02020603050405020304" pitchFamily="18" charset="0"/>
                <a:cs typeface="Arial" panose="020B0604020202020204" pitchFamily="34" charset="0"/>
              </a:rPr>
              <a:t>Công</a:t>
            </a:r>
            <a:r>
              <a:rPr lang="en-US" sz="1400" b="1" dirty="0">
                <a:latin typeface="Arial" panose="020B0604020202020204" pitchFamily="34" charset="0"/>
                <a:ea typeface="Times New Roman" panose="02020603050405020304" pitchFamily="18" charset="0"/>
                <a:cs typeface="Arial" panose="020B0604020202020204" pitchFamily="34" charset="0"/>
              </a:rPr>
              <a:t> ty</a:t>
            </a:r>
            <a:endParaRPr lang="en-US" sz="14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29096430"/>
              </p:ext>
            </p:extLst>
          </p:nvPr>
        </p:nvGraphicFramePr>
        <p:xfrm>
          <a:off x="2555142" y="1939636"/>
          <a:ext cx="5772317" cy="2902639"/>
        </p:xfrm>
        <a:graphic>
          <a:graphicData uri="http://schemas.openxmlformats.org/drawingml/2006/table">
            <a:tbl>
              <a:tblPr firstRow="1" firstCol="1" bandRow="1">
                <a:tableStyleId>{5C22544A-7EE6-4342-B048-85BDC9FD1C3A}</a:tableStyleId>
              </a:tblPr>
              <a:tblGrid>
                <a:gridCol w="2849964">
                  <a:extLst>
                    <a:ext uri="{9D8B030D-6E8A-4147-A177-3AD203B41FA5}">
                      <a16:colId xmlns:a16="http://schemas.microsoft.com/office/drawing/2014/main" val="3925448490"/>
                    </a:ext>
                  </a:extLst>
                </a:gridCol>
                <a:gridCol w="2922353">
                  <a:extLst>
                    <a:ext uri="{9D8B030D-6E8A-4147-A177-3AD203B41FA5}">
                      <a16:colId xmlns:a16="http://schemas.microsoft.com/office/drawing/2014/main" val="1848901876"/>
                    </a:ext>
                  </a:extLst>
                </a:gridCol>
              </a:tblGrid>
              <a:tr h="293898">
                <a:tc>
                  <a:txBody>
                    <a:bodyPr/>
                    <a:lstStyle/>
                    <a:p>
                      <a:pPr marL="0" marR="0" algn="ctr">
                        <a:lnSpc>
                          <a:spcPct val="115000"/>
                        </a:lnSpc>
                        <a:spcBef>
                          <a:spcPts val="600"/>
                        </a:spcBef>
                        <a:spcAft>
                          <a:spcPts val="600"/>
                        </a:spcAft>
                      </a:pPr>
                      <a:r>
                        <a:rPr lang="en-US" sz="1200" b="1" dirty="0" err="1">
                          <a:solidFill>
                            <a:schemeClr val="tx1"/>
                          </a:solidFill>
                          <a:effectLst/>
                          <a:latin typeface="Arial" panose="020B0604020202020204" pitchFamily="34" charset="0"/>
                          <a:cs typeface="Arial" panose="020B0604020202020204" pitchFamily="34" charset="0"/>
                        </a:rPr>
                        <a:t>Điều</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lệ</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hiện</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hành</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600"/>
                        </a:spcBef>
                        <a:spcAft>
                          <a:spcPts val="600"/>
                        </a:spcAft>
                      </a:pPr>
                      <a:r>
                        <a:rPr lang="en-US" sz="1200" b="1" dirty="0" err="1">
                          <a:solidFill>
                            <a:schemeClr val="tx1"/>
                          </a:solidFill>
                          <a:effectLst/>
                          <a:latin typeface="Arial" panose="020B0604020202020204" pitchFamily="34" charset="0"/>
                          <a:cs typeface="Arial" panose="020B0604020202020204" pitchFamily="34" charset="0"/>
                        </a:rPr>
                        <a:t>Điều</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lệ</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sửa</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đổi</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11584389"/>
                  </a:ext>
                </a:extLst>
              </a:tr>
              <a:tr h="2608741">
                <a:tc>
                  <a:txBody>
                    <a:bodyPr/>
                    <a:lstStyle/>
                    <a:p>
                      <a:pPr marL="24765" marR="0" algn="just" defTabSz="914400" rtl="0" eaLnBrk="1" latinLnBrk="0" hangingPunct="1">
                        <a:lnSpc>
                          <a:spcPct val="115000"/>
                        </a:lnSpc>
                        <a:spcBef>
                          <a:spcPts val="600"/>
                        </a:spcBef>
                        <a:spcAft>
                          <a:spcPts val="600"/>
                        </a:spcAft>
                        <a:tabLst>
                          <a:tab pos="217170" algn="r"/>
                        </a:tabLst>
                      </a:pPr>
                      <a:r>
                        <a:rPr lang="en-US" sz="1200" b="0" kern="1200" dirty="0" err="1">
                          <a:solidFill>
                            <a:schemeClr val="tx1"/>
                          </a:solidFill>
                          <a:effectLst/>
                          <a:latin typeface="Arial" panose="020B0604020202020204" pitchFamily="34" charset="0"/>
                          <a:ea typeface="+mn-ea"/>
                          <a:cs typeface="Arial" panose="020B0604020202020204" pitchFamily="34" charset="0"/>
                        </a:rPr>
                        <a:t>Điều</a:t>
                      </a:r>
                      <a:r>
                        <a:rPr lang="en-US" sz="1200" b="0" kern="1200" dirty="0">
                          <a:solidFill>
                            <a:schemeClr val="tx1"/>
                          </a:solidFill>
                          <a:effectLst/>
                          <a:latin typeface="Arial" panose="020B0604020202020204" pitchFamily="34" charset="0"/>
                          <a:ea typeface="+mn-ea"/>
                          <a:cs typeface="Arial" panose="020B0604020202020204" pitchFamily="34" charset="0"/>
                        </a:rPr>
                        <a:t> 2.3: </a:t>
                      </a:r>
                      <a:r>
                        <a:rPr lang="en-US" sz="1200" b="0" kern="1200" dirty="0" err="1">
                          <a:solidFill>
                            <a:schemeClr val="tx1"/>
                          </a:solidFill>
                          <a:effectLst/>
                          <a:latin typeface="Arial" panose="020B0604020202020204" pitchFamily="34" charset="0"/>
                          <a:ea typeface="+mn-ea"/>
                          <a:cs typeface="Arial" panose="020B0604020202020204" pitchFamily="34" charset="0"/>
                        </a:rPr>
                        <a:t>Trụ</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sở</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Công</a:t>
                      </a:r>
                      <a:r>
                        <a:rPr lang="en-US" sz="1200" b="0" kern="1200" dirty="0">
                          <a:solidFill>
                            <a:schemeClr val="tx1"/>
                          </a:solidFill>
                          <a:effectLst/>
                          <a:latin typeface="Arial" panose="020B0604020202020204" pitchFamily="34" charset="0"/>
                          <a:ea typeface="+mn-ea"/>
                          <a:cs typeface="Arial" panose="020B0604020202020204" pitchFamily="34" charset="0"/>
                        </a:rPr>
                        <a:t> ty:  </a:t>
                      </a:r>
                    </a:p>
                    <a:p>
                      <a:pPr marL="457200" marR="0" algn="just" defTabSz="914400" rtl="0" eaLnBrk="1" latinLnBrk="0" hangingPunct="1">
                        <a:spcBef>
                          <a:spcPts val="0"/>
                        </a:spcBef>
                        <a:spcAft>
                          <a:spcPts val="0"/>
                        </a:spcAft>
                      </a:pPr>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342900" marR="254000" lvl="0" indent="-342900" defTabSz="914400" rtl="0" eaLnBrk="1" latinLnBrk="0" hangingPunct="1">
                        <a:spcBef>
                          <a:spcPts val="0"/>
                        </a:spcBef>
                        <a:spcAft>
                          <a:spcPts val="0"/>
                        </a:spcAft>
                        <a:buFont typeface="Symbol" panose="05050102010706020507" pitchFamily="18" charset="2"/>
                        <a:buChar char=""/>
                      </a:pPr>
                      <a:r>
                        <a:rPr lang="en-US" sz="1200" b="0" kern="1200" dirty="0" err="1">
                          <a:solidFill>
                            <a:schemeClr val="tx1"/>
                          </a:solidFill>
                          <a:effectLst/>
                          <a:latin typeface="Arial" panose="020B0604020202020204" pitchFamily="34" charset="0"/>
                          <a:ea typeface="+mn-ea"/>
                          <a:cs typeface="Arial" panose="020B0604020202020204" pitchFamily="34" charset="0"/>
                        </a:rPr>
                        <a:t>Địa</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chỉ</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Tầng</a:t>
                      </a:r>
                      <a:r>
                        <a:rPr lang="en-US" sz="1200" b="0" kern="1200" dirty="0">
                          <a:solidFill>
                            <a:schemeClr val="tx1"/>
                          </a:solidFill>
                          <a:effectLst/>
                          <a:latin typeface="Arial" panose="020B0604020202020204" pitchFamily="34" charset="0"/>
                          <a:ea typeface="+mn-ea"/>
                          <a:cs typeface="Arial" panose="020B0604020202020204" pitchFamily="34" charset="0"/>
                        </a:rPr>
                        <a:t> 10 + </a:t>
                      </a:r>
                      <a:r>
                        <a:rPr lang="en-US" sz="1200" b="0" kern="1200" dirty="0" err="1">
                          <a:solidFill>
                            <a:schemeClr val="tx1"/>
                          </a:solidFill>
                          <a:effectLst/>
                          <a:latin typeface="Arial" panose="020B0604020202020204" pitchFamily="34" charset="0"/>
                          <a:ea typeface="+mn-ea"/>
                          <a:cs typeface="Arial" panose="020B0604020202020204" pitchFamily="34" charset="0"/>
                        </a:rPr>
                        <a:t>Tầng</a:t>
                      </a:r>
                      <a:r>
                        <a:rPr lang="en-US" sz="1200" b="0" kern="1200" dirty="0">
                          <a:solidFill>
                            <a:schemeClr val="tx1"/>
                          </a:solidFill>
                          <a:effectLst/>
                          <a:latin typeface="Arial" panose="020B0604020202020204" pitchFamily="34" charset="0"/>
                          <a:ea typeface="+mn-ea"/>
                          <a:cs typeface="Arial" panose="020B0604020202020204" pitchFamily="34" charset="0"/>
                        </a:rPr>
                        <a:t> 21, </a:t>
                      </a:r>
                      <a:r>
                        <a:rPr lang="en-US" sz="1200" b="0" kern="1200" dirty="0" err="1">
                          <a:solidFill>
                            <a:schemeClr val="tx1"/>
                          </a:solidFill>
                          <a:effectLst/>
                          <a:latin typeface="Arial" panose="020B0604020202020204" pitchFamily="34" charset="0"/>
                          <a:ea typeface="+mn-ea"/>
                          <a:cs typeface="Arial" panose="020B0604020202020204" pitchFamily="34" charset="0"/>
                        </a:rPr>
                        <a:t>Tòa</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nhà</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Techcombank</a:t>
                      </a:r>
                      <a:r>
                        <a:rPr lang="en-US" sz="1200" b="0" kern="1200" dirty="0">
                          <a:solidFill>
                            <a:schemeClr val="tx1"/>
                          </a:solidFill>
                          <a:effectLst/>
                          <a:latin typeface="Arial" panose="020B0604020202020204" pitchFamily="34" charset="0"/>
                          <a:ea typeface="+mn-ea"/>
                          <a:cs typeface="Arial" panose="020B0604020202020204" pitchFamily="34" charset="0"/>
                        </a:rPr>
                        <a:t>, 191 </a:t>
                      </a:r>
                      <a:r>
                        <a:rPr lang="en-US" sz="1200" b="0" kern="1200" dirty="0" err="1">
                          <a:solidFill>
                            <a:schemeClr val="tx1"/>
                          </a:solidFill>
                          <a:effectLst/>
                          <a:latin typeface="Arial" panose="020B0604020202020204" pitchFamily="34" charset="0"/>
                          <a:ea typeface="+mn-ea"/>
                          <a:cs typeface="Arial" panose="020B0604020202020204" pitchFamily="34" charset="0"/>
                        </a:rPr>
                        <a:t>Bà</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Triệu</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phường</a:t>
                      </a:r>
                      <a:r>
                        <a:rPr lang="en-US" sz="1200" b="0" kern="1200" dirty="0">
                          <a:solidFill>
                            <a:schemeClr val="tx1"/>
                          </a:solidFill>
                          <a:effectLst/>
                          <a:latin typeface="Arial" panose="020B0604020202020204" pitchFamily="34" charset="0"/>
                          <a:ea typeface="+mn-ea"/>
                          <a:cs typeface="Arial" panose="020B0604020202020204" pitchFamily="34" charset="0"/>
                        </a:rPr>
                        <a:t> Lê </a:t>
                      </a:r>
                      <a:r>
                        <a:rPr lang="en-US" sz="1200" b="0" kern="1200" dirty="0" err="1">
                          <a:solidFill>
                            <a:schemeClr val="tx1"/>
                          </a:solidFill>
                          <a:effectLst/>
                          <a:latin typeface="Arial" panose="020B0604020202020204" pitchFamily="34" charset="0"/>
                          <a:ea typeface="+mn-ea"/>
                          <a:cs typeface="Arial" panose="020B0604020202020204" pitchFamily="34" charset="0"/>
                        </a:rPr>
                        <a:t>Đại</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Hành</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quận</a:t>
                      </a:r>
                      <a:r>
                        <a:rPr lang="en-US" sz="1200" b="0" kern="1200" dirty="0">
                          <a:solidFill>
                            <a:schemeClr val="tx1"/>
                          </a:solidFill>
                          <a:effectLst/>
                          <a:latin typeface="Arial" panose="020B0604020202020204" pitchFamily="34" charset="0"/>
                          <a:ea typeface="+mn-ea"/>
                          <a:cs typeface="Arial" panose="020B0604020202020204" pitchFamily="34" charset="0"/>
                        </a:rPr>
                        <a:t> Hai </a:t>
                      </a:r>
                      <a:r>
                        <a:rPr lang="en-US" sz="1200" b="0" kern="1200" dirty="0" err="1">
                          <a:solidFill>
                            <a:schemeClr val="tx1"/>
                          </a:solidFill>
                          <a:effectLst/>
                          <a:latin typeface="Arial" panose="020B0604020202020204" pitchFamily="34" charset="0"/>
                          <a:ea typeface="+mn-ea"/>
                          <a:cs typeface="Arial" panose="020B0604020202020204" pitchFamily="34" charset="0"/>
                        </a:rPr>
                        <a:t>Bà</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Trưng</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Hà</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Nội</a:t>
                      </a:r>
                      <a:r>
                        <a:rPr lang="en-US" sz="1200" b="0" kern="1200" dirty="0">
                          <a:solidFill>
                            <a:schemeClr val="tx1"/>
                          </a:solidFill>
                          <a:effectLst/>
                          <a:latin typeface="Arial" panose="020B0604020202020204" pitchFamily="34" charset="0"/>
                          <a:ea typeface="+mn-ea"/>
                          <a:cs typeface="Arial" panose="020B0604020202020204" pitchFamily="34" charset="0"/>
                        </a:rPr>
                        <a:t>;</a:t>
                      </a:r>
                    </a:p>
                    <a:p>
                      <a:pPr marL="307975" marR="254000" indent="-235585" defTabSz="914400" rtl="0" eaLnBrk="1" latinLnBrk="0" hangingPunct="1">
                        <a:spcBef>
                          <a:spcPts val="0"/>
                        </a:spcBef>
                        <a:spcAft>
                          <a:spcPts val="0"/>
                        </a:spcAft>
                      </a:pPr>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342900" marR="254000" lvl="0" indent="-342900" defTabSz="914400" rtl="0" eaLnBrk="1" latinLnBrk="0" hangingPunct="1">
                        <a:spcBef>
                          <a:spcPts val="0"/>
                        </a:spcBef>
                        <a:spcAft>
                          <a:spcPts val="0"/>
                        </a:spcAft>
                        <a:buFont typeface="Symbol" panose="05050102010706020507" pitchFamily="18" charset="2"/>
                        <a:buChar char=""/>
                      </a:pPr>
                      <a:r>
                        <a:rPr lang="en-US" sz="1200" b="0" kern="1200" dirty="0" err="1">
                          <a:solidFill>
                            <a:schemeClr val="tx1"/>
                          </a:solidFill>
                          <a:effectLst/>
                          <a:latin typeface="Arial" panose="020B0604020202020204" pitchFamily="34" charset="0"/>
                          <a:ea typeface="+mn-ea"/>
                          <a:cs typeface="Arial" panose="020B0604020202020204" pitchFamily="34" charset="0"/>
                        </a:rPr>
                        <a:t>Điện</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thoại</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nl-NL" sz="1200" b="0" kern="1200" dirty="0">
                          <a:solidFill>
                            <a:schemeClr val="tx1"/>
                          </a:solidFill>
                          <a:effectLst/>
                          <a:latin typeface="Arial" panose="020B0604020202020204" pitchFamily="34" charset="0"/>
                          <a:ea typeface="+mn-ea"/>
                          <a:cs typeface="Arial" panose="020B0604020202020204" pitchFamily="34" charset="0"/>
                        </a:rPr>
                        <a:t>(024) 39446368</a:t>
                      </a:r>
                      <a:r>
                        <a:rPr lang="en-US" sz="1200" b="0" kern="1200" dirty="0">
                          <a:solidFill>
                            <a:schemeClr val="tx1"/>
                          </a:solidFill>
                          <a:effectLst/>
                          <a:latin typeface="Arial" panose="020B0604020202020204" pitchFamily="34" charset="0"/>
                          <a:ea typeface="+mn-ea"/>
                          <a:cs typeface="Arial" panose="020B0604020202020204" pitchFamily="34" charset="0"/>
                        </a:rPr>
                        <a:t>;</a:t>
                      </a:r>
                    </a:p>
                    <a:p>
                      <a:pPr marL="307975" marR="254000" indent="-235585" defTabSz="914400" rtl="0" eaLnBrk="1" latinLnBrk="0" hangingPunct="1">
                        <a:spcBef>
                          <a:spcPts val="0"/>
                        </a:spcBef>
                        <a:spcAft>
                          <a:spcPts val="0"/>
                        </a:spcAft>
                      </a:pPr>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342900" marR="254000" lvl="0" indent="-342900" defTabSz="914400" rtl="0" eaLnBrk="1" latinLnBrk="0" hangingPunct="1">
                        <a:spcBef>
                          <a:spcPts val="0"/>
                        </a:spcBef>
                        <a:spcAft>
                          <a:spcPts val="0"/>
                        </a:spcAft>
                        <a:buFont typeface="Symbol" panose="05050102010706020507" pitchFamily="18" charset="2"/>
                        <a:buChar char=""/>
                      </a:pPr>
                      <a:r>
                        <a:rPr lang="en-US" sz="1200" b="0" kern="1200" dirty="0">
                          <a:solidFill>
                            <a:schemeClr val="tx1"/>
                          </a:solidFill>
                          <a:effectLst/>
                          <a:latin typeface="Arial" panose="020B0604020202020204" pitchFamily="34" charset="0"/>
                          <a:ea typeface="+mn-ea"/>
                          <a:cs typeface="Arial" panose="020B0604020202020204" pitchFamily="34" charset="0"/>
                        </a:rPr>
                        <a:t>Fax: (024) 39446583; </a:t>
                      </a:r>
                      <a:r>
                        <a:rPr lang="en-US" sz="1200" b="0" kern="1200" dirty="0" err="1">
                          <a:solidFill>
                            <a:schemeClr val="tx1"/>
                          </a:solidFill>
                          <a:effectLst/>
                          <a:latin typeface="Arial" panose="020B0604020202020204" pitchFamily="34" charset="0"/>
                          <a:ea typeface="+mn-ea"/>
                          <a:cs typeface="Arial" panose="020B0604020202020204" pitchFamily="34" charset="0"/>
                        </a:rPr>
                        <a:t>và</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307975" marR="254000" indent="-235585" defTabSz="914400" rtl="0" eaLnBrk="1" latinLnBrk="0" hangingPunct="1">
                        <a:spcBef>
                          <a:spcPts val="0"/>
                        </a:spcBef>
                        <a:spcAft>
                          <a:spcPts val="0"/>
                        </a:spcAft>
                      </a:pPr>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342900" marR="254000" lvl="0" indent="-342900" defTabSz="914400" rtl="0" eaLnBrk="1" latinLnBrk="0" hangingPunct="1">
                        <a:spcBef>
                          <a:spcPts val="0"/>
                        </a:spcBef>
                        <a:spcAft>
                          <a:spcPts val="0"/>
                        </a:spcAft>
                        <a:buFont typeface="Symbol" panose="05050102010706020507" pitchFamily="18" charset="2"/>
                        <a:buChar char=""/>
                      </a:pPr>
                      <a:r>
                        <a:rPr lang="en-US" sz="1200" b="0" kern="1200" dirty="0" err="1">
                          <a:solidFill>
                            <a:schemeClr val="tx1"/>
                          </a:solidFill>
                          <a:effectLst/>
                          <a:latin typeface="Arial" panose="020B0604020202020204" pitchFamily="34" charset="0"/>
                          <a:ea typeface="+mn-ea"/>
                          <a:cs typeface="Arial" panose="020B0604020202020204" pitchFamily="34" charset="0"/>
                        </a:rPr>
                        <a:t>Địa</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chỉ</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trang</a:t>
                      </a:r>
                      <a:r>
                        <a:rPr lang="en-US" sz="1200" b="0" kern="1200" dirty="0">
                          <a:solidFill>
                            <a:schemeClr val="tx1"/>
                          </a:solidFill>
                          <a:effectLst/>
                          <a:latin typeface="Arial" panose="020B0604020202020204" pitchFamily="34" charset="0"/>
                          <a:ea typeface="+mn-ea"/>
                          <a:cs typeface="Arial" panose="020B0604020202020204" pitchFamily="34" charset="0"/>
                        </a:rPr>
                        <a:t> web: </a:t>
                      </a:r>
                      <a:r>
                        <a:rPr lang="en-US" sz="1200" b="0" kern="1200" dirty="0">
                          <a:solidFill>
                            <a:schemeClr val="tx1"/>
                          </a:solidFill>
                          <a:effectLst/>
                          <a:latin typeface="Arial" panose="020B0604020202020204" pitchFamily="34" charset="0"/>
                          <a:ea typeface="+mn-ea"/>
                          <a:cs typeface="Arial" panose="020B0604020202020204" pitchFamily="34" charset="0"/>
                          <a:hlinkClick r:id="rId2"/>
                        </a:rPr>
                        <a:t>www.tcbs.com.vn</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24765" marR="0" algn="just">
                        <a:lnSpc>
                          <a:spcPct val="115000"/>
                        </a:lnSpc>
                        <a:spcBef>
                          <a:spcPts val="600"/>
                        </a:spcBef>
                        <a:spcAft>
                          <a:spcPts val="600"/>
                        </a:spcAft>
                        <a:tabLst>
                          <a:tab pos="217170" algn="r"/>
                        </a:tabLst>
                      </a:pPr>
                      <a:r>
                        <a:rPr lang="en-US" sz="1200" b="0" dirty="0" err="1">
                          <a:solidFill>
                            <a:schemeClr val="tx1"/>
                          </a:solidFill>
                          <a:effectLst/>
                          <a:latin typeface="Arial" panose="020B0604020202020204" pitchFamily="34" charset="0"/>
                          <a:cs typeface="Arial" panose="020B0604020202020204" pitchFamily="34" charset="0"/>
                        </a:rPr>
                        <a:t>Điều</a:t>
                      </a:r>
                      <a:r>
                        <a:rPr lang="en-US" sz="1200" b="0" dirty="0">
                          <a:solidFill>
                            <a:schemeClr val="tx1"/>
                          </a:solidFill>
                          <a:effectLst/>
                          <a:latin typeface="Arial" panose="020B0604020202020204" pitchFamily="34" charset="0"/>
                          <a:cs typeface="Arial" panose="020B0604020202020204" pitchFamily="34" charset="0"/>
                        </a:rPr>
                        <a:t> 2.3: </a:t>
                      </a:r>
                      <a:r>
                        <a:rPr lang="en-US" sz="1200" b="0" dirty="0" err="1">
                          <a:solidFill>
                            <a:schemeClr val="tx1"/>
                          </a:solidFill>
                          <a:effectLst/>
                          <a:latin typeface="Arial" panose="020B0604020202020204" pitchFamily="34" charset="0"/>
                          <a:cs typeface="Arial" panose="020B0604020202020204" pitchFamily="34" charset="0"/>
                        </a:rPr>
                        <a:t>Trụ</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sở</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Công</a:t>
                      </a:r>
                      <a:r>
                        <a:rPr lang="en-US" sz="1200" b="0" dirty="0">
                          <a:solidFill>
                            <a:schemeClr val="tx1"/>
                          </a:solidFill>
                          <a:effectLst/>
                          <a:latin typeface="Arial" panose="020B0604020202020204" pitchFamily="34" charset="0"/>
                          <a:cs typeface="Arial" panose="020B0604020202020204" pitchFamily="34" charset="0"/>
                        </a:rPr>
                        <a:t> ty:  </a:t>
                      </a:r>
                    </a:p>
                    <a:p>
                      <a:pPr marL="457200" marR="0" algn="just">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p>
                    <a:p>
                      <a:pPr marL="342900" marR="254000" lvl="0" indent="-342900">
                        <a:spcBef>
                          <a:spcPts val="0"/>
                        </a:spcBef>
                        <a:spcAft>
                          <a:spcPts val="0"/>
                        </a:spcAft>
                        <a:buFont typeface="Symbol" panose="05050102010706020507" pitchFamily="18" charset="2"/>
                        <a:buChar char=""/>
                      </a:pPr>
                      <a:r>
                        <a:rPr lang="en-US" sz="1200" b="0" dirty="0" err="1">
                          <a:solidFill>
                            <a:schemeClr val="tx1"/>
                          </a:solidFill>
                          <a:effectLst/>
                          <a:latin typeface="Arial" panose="020B0604020202020204" pitchFamily="34" charset="0"/>
                          <a:cs typeface="Arial" panose="020B0604020202020204" pitchFamily="34" charset="0"/>
                        </a:rPr>
                        <a:t>Địa</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chỉ</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Tầng</a:t>
                      </a:r>
                      <a:r>
                        <a:rPr lang="en-US" sz="1200" b="0" dirty="0">
                          <a:solidFill>
                            <a:schemeClr val="tx1"/>
                          </a:solidFill>
                          <a:effectLst/>
                          <a:latin typeface="Arial" panose="020B0604020202020204" pitchFamily="34" charset="0"/>
                          <a:cs typeface="Arial" panose="020B0604020202020204" pitchFamily="34" charset="0"/>
                        </a:rPr>
                        <a:t> 10 + </a:t>
                      </a:r>
                      <a:r>
                        <a:rPr lang="en-US" sz="1200" b="0" dirty="0" err="1">
                          <a:solidFill>
                            <a:schemeClr val="tx1"/>
                          </a:solidFill>
                          <a:effectLst/>
                          <a:latin typeface="Arial" panose="020B0604020202020204" pitchFamily="34" charset="0"/>
                          <a:cs typeface="Arial" panose="020B0604020202020204" pitchFamily="34" charset="0"/>
                        </a:rPr>
                        <a:t>Tầng</a:t>
                      </a:r>
                      <a:r>
                        <a:rPr lang="en-US" sz="1200" b="0" dirty="0">
                          <a:solidFill>
                            <a:schemeClr val="tx1"/>
                          </a:solidFill>
                          <a:effectLst/>
                          <a:latin typeface="Arial" panose="020B0604020202020204" pitchFamily="34" charset="0"/>
                          <a:cs typeface="Arial" panose="020B0604020202020204" pitchFamily="34" charset="0"/>
                        </a:rPr>
                        <a:t> 12, </a:t>
                      </a:r>
                      <a:r>
                        <a:rPr lang="en-US" sz="1200" b="0" dirty="0" err="1">
                          <a:solidFill>
                            <a:schemeClr val="tx1"/>
                          </a:solidFill>
                          <a:effectLst/>
                          <a:latin typeface="Arial" panose="020B0604020202020204" pitchFamily="34" charset="0"/>
                          <a:cs typeface="Arial" panose="020B0604020202020204" pitchFamily="34" charset="0"/>
                        </a:rPr>
                        <a:t>Tòa</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nhà</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Techcombank</a:t>
                      </a:r>
                      <a:r>
                        <a:rPr lang="en-US" sz="1200" b="0" dirty="0">
                          <a:solidFill>
                            <a:schemeClr val="tx1"/>
                          </a:solidFill>
                          <a:effectLst/>
                          <a:latin typeface="Arial" panose="020B0604020202020204" pitchFamily="34" charset="0"/>
                          <a:cs typeface="Arial" panose="020B0604020202020204" pitchFamily="34" charset="0"/>
                        </a:rPr>
                        <a:t>, 191 </a:t>
                      </a:r>
                      <a:r>
                        <a:rPr lang="en-US" sz="1200" b="0" dirty="0" err="1">
                          <a:solidFill>
                            <a:schemeClr val="tx1"/>
                          </a:solidFill>
                          <a:effectLst/>
                          <a:latin typeface="Arial" panose="020B0604020202020204" pitchFamily="34" charset="0"/>
                          <a:cs typeface="Arial" panose="020B0604020202020204" pitchFamily="34" charset="0"/>
                        </a:rPr>
                        <a:t>Bà</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Triệu</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phường</a:t>
                      </a:r>
                      <a:r>
                        <a:rPr lang="en-US" sz="1200" b="0" dirty="0">
                          <a:solidFill>
                            <a:schemeClr val="tx1"/>
                          </a:solidFill>
                          <a:effectLst/>
                          <a:latin typeface="Arial" panose="020B0604020202020204" pitchFamily="34" charset="0"/>
                          <a:cs typeface="Arial" panose="020B0604020202020204" pitchFamily="34" charset="0"/>
                        </a:rPr>
                        <a:t> Lê </a:t>
                      </a:r>
                      <a:r>
                        <a:rPr lang="en-US" sz="1200" b="0" dirty="0" err="1">
                          <a:solidFill>
                            <a:schemeClr val="tx1"/>
                          </a:solidFill>
                          <a:effectLst/>
                          <a:latin typeface="Arial" panose="020B0604020202020204" pitchFamily="34" charset="0"/>
                          <a:cs typeface="Arial" panose="020B0604020202020204" pitchFamily="34" charset="0"/>
                        </a:rPr>
                        <a:t>Đại</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Hành</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quận</a:t>
                      </a:r>
                      <a:r>
                        <a:rPr lang="en-US" sz="1200" b="0" dirty="0">
                          <a:solidFill>
                            <a:schemeClr val="tx1"/>
                          </a:solidFill>
                          <a:effectLst/>
                          <a:latin typeface="Arial" panose="020B0604020202020204" pitchFamily="34" charset="0"/>
                          <a:cs typeface="Arial" panose="020B0604020202020204" pitchFamily="34" charset="0"/>
                        </a:rPr>
                        <a:t> Hai </a:t>
                      </a:r>
                      <a:r>
                        <a:rPr lang="en-US" sz="1200" b="0" dirty="0" err="1">
                          <a:solidFill>
                            <a:schemeClr val="tx1"/>
                          </a:solidFill>
                          <a:effectLst/>
                          <a:latin typeface="Arial" panose="020B0604020202020204" pitchFamily="34" charset="0"/>
                          <a:cs typeface="Arial" panose="020B0604020202020204" pitchFamily="34" charset="0"/>
                        </a:rPr>
                        <a:t>Bà</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Trưng</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Hà</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Nội</a:t>
                      </a:r>
                      <a:r>
                        <a:rPr lang="en-US" sz="1200" b="0" dirty="0">
                          <a:solidFill>
                            <a:schemeClr val="tx1"/>
                          </a:solidFill>
                          <a:effectLst/>
                          <a:latin typeface="Arial" panose="020B0604020202020204" pitchFamily="34" charset="0"/>
                          <a:cs typeface="Arial" panose="020B0604020202020204" pitchFamily="34" charset="0"/>
                        </a:rPr>
                        <a:t>;</a:t>
                      </a:r>
                    </a:p>
                    <a:p>
                      <a:pPr marL="307975" marR="254000" indent="-235585">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p>
                    <a:p>
                      <a:pPr marL="342900" marR="254000" lvl="0" indent="-342900">
                        <a:spcBef>
                          <a:spcPts val="0"/>
                        </a:spcBef>
                        <a:spcAft>
                          <a:spcPts val="0"/>
                        </a:spcAft>
                        <a:buFont typeface="Symbol" panose="05050102010706020507" pitchFamily="18" charset="2"/>
                        <a:buChar char=""/>
                      </a:pPr>
                      <a:r>
                        <a:rPr lang="en-US" sz="1200" b="0" dirty="0" err="1">
                          <a:solidFill>
                            <a:schemeClr val="tx1"/>
                          </a:solidFill>
                          <a:effectLst/>
                          <a:latin typeface="Arial" panose="020B0604020202020204" pitchFamily="34" charset="0"/>
                          <a:cs typeface="Arial" panose="020B0604020202020204" pitchFamily="34" charset="0"/>
                        </a:rPr>
                        <a:t>Điện</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thoại</a:t>
                      </a:r>
                      <a:r>
                        <a:rPr lang="en-US" sz="1200" b="0" dirty="0">
                          <a:solidFill>
                            <a:schemeClr val="tx1"/>
                          </a:solidFill>
                          <a:effectLst/>
                          <a:latin typeface="Arial" panose="020B0604020202020204" pitchFamily="34" charset="0"/>
                          <a:cs typeface="Arial" panose="020B0604020202020204" pitchFamily="34" charset="0"/>
                        </a:rPr>
                        <a:t>: </a:t>
                      </a:r>
                      <a:r>
                        <a:rPr lang="nl-NL" sz="1200" b="0" dirty="0">
                          <a:solidFill>
                            <a:schemeClr val="tx1"/>
                          </a:solidFill>
                          <a:effectLst/>
                          <a:latin typeface="Arial" panose="020B0604020202020204" pitchFamily="34" charset="0"/>
                          <a:cs typeface="Arial" panose="020B0604020202020204" pitchFamily="34" charset="0"/>
                        </a:rPr>
                        <a:t>(024) 39446368</a:t>
                      </a:r>
                      <a:r>
                        <a:rPr lang="en-US" sz="1200" b="0" dirty="0">
                          <a:solidFill>
                            <a:schemeClr val="tx1"/>
                          </a:solidFill>
                          <a:effectLst/>
                          <a:latin typeface="Arial" panose="020B0604020202020204" pitchFamily="34" charset="0"/>
                          <a:cs typeface="Arial" panose="020B0604020202020204" pitchFamily="34" charset="0"/>
                        </a:rPr>
                        <a:t>;</a:t>
                      </a:r>
                    </a:p>
                    <a:p>
                      <a:pPr marL="307975" marR="254000" indent="-235585">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p>
                    <a:p>
                      <a:pPr marL="342900" marR="254000" lvl="0" indent="-342900">
                        <a:spcBef>
                          <a:spcPts val="0"/>
                        </a:spcBef>
                        <a:spcAft>
                          <a:spcPts val="0"/>
                        </a:spcAft>
                        <a:buFont typeface="Symbol" panose="05050102010706020507" pitchFamily="18" charset="2"/>
                        <a:buChar char=""/>
                      </a:pPr>
                      <a:r>
                        <a:rPr lang="en-US" sz="1200" b="0" dirty="0">
                          <a:solidFill>
                            <a:schemeClr val="tx1"/>
                          </a:solidFill>
                          <a:effectLst/>
                          <a:latin typeface="Arial" panose="020B0604020202020204" pitchFamily="34" charset="0"/>
                          <a:cs typeface="Arial" panose="020B0604020202020204" pitchFamily="34" charset="0"/>
                        </a:rPr>
                        <a:t>Fax: (024) 39446583; </a:t>
                      </a:r>
                      <a:r>
                        <a:rPr lang="en-US" sz="1200" b="0" dirty="0" err="1">
                          <a:solidFill>
                            <a:schemeClr val="tx1"/>
                          </a:solidFill>
                          <a:effectLst/>
                          <a:latin typeface="Arial" panose="020B0604020202020204" pitchFamily="34" charset="0"/>
                          <a:cs typeface="Arial" panose="020B0604020202020204" pitchFamily="34" charset="0"/>
                        </a:rPr>
                        <a:t>và</a:t>
                      </a:r>
                      <a:endParaRPr lang="en-US" sz="1200" b="0" dirty="0">
                        <a:solidFill>
                          <a:schemeClr val="tx1"/>
                        </a:solidFill>
                        <a:effectLst/>
                        <a:latin typeface="Arial" panose="020B0604020202020204" pitchFamily="34" charset="0"/>
                        <a:cs typeface="Arial" panose="020B0604020202020204" pitchFamily="34" charset="0"/>
                      </a:endParaRPr>
                    </a:p>
                    <a:p>
                      <a:pPr marL="307975" marR="254000" indent="-235585">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p>
                    <a:p>
                      <a:pPr marL="342900" marR="254000" lvl="0" indent="-342900">
                        <a:spcBef>
                          <a:spcPts val="0"/>
                        </a:spcBef>
                        <a:spcAft>
                          <a:spcPts val="0"/>
                        </a:spcAft>
                        <a:buFont typeface="Symbol" panose="05050102010706020507" pitchFamily="18" charset="2"/>
                        <a:buChar char=""/>
                      </a:pPr>
                      <a:r>
                        <a:rPr lang="en-US" sz="1200" b="0" dirty="0" err="1">
                          <a:solidFill>
                            <a:schemeClr val="tx1"/>
                          </a:solidFill>
                          <a:effectLst/>
                          <a:latin typeface="Arial" panose="020B0604020202020204" pitchFamily="34" charset="0"/>
                          <a:cs typeface="Arial" panose="020B0604020202020204" pitchFamily="34" charset="0"/>
                        </a:rPr>
                        <a:t>Địa</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chỉ</a:t>
                      </a:r>
                      <a:r>
                        <a:rPr lang="en-US"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trang</a:t>
                      </a:r>
                      <a:r>
                        <a:rPr lang="en-US" sz="1200" b="0" dirty="0">
                          <a:solidFill>
                            <a:schemeClr val="tx1"/>
                          </a:solidFill>
                          <a:effectLst/>
                          <a:latin typeface="Arial" panose="020B0604020202020204" pitchFamily="34" charset="0"/>
                          <a:cs typeface="Arial" panose="020B0604020202020204" pitchFamily="34" charset="0"/>
                        </a:rPr>
                        <a:t> web: </a:t>
                      </a:r>
                      <a:r>
                        <a:rPr lang="en-US" sz="1200" b="0" u="sng" dirty="0">
                          <a:solidFill>
                            <a:schemeClr val="tx1"/>
                          </a:solidFill>
                          <a:effectLst/>
                          <a:latin typeface="Arial" panose="020B0604020202020204" pitchFamily="34" charset="0"/>
                          <a:cs typeface="Arial" panose="020B0604020202020204" pitchFamily="34" charset="0"/>
                          <a:hlinkClick r:id="rId2"/>
                        </a:rPr>
                        <a:t>www.tcbs.com.vn</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36044856"/>
                  </a:ext>
                </a:extLst>
              </a:tr>
            </a:tbl>
          </a:graphicData>
        </a:graphic>
      </p:graphicFrame>
      <p:sp>
        <p:nvSpPr>
          <p:cNvPr id="9" name="Rectangle 8"/>
          <p:cNvSpPr/>
          <p:nvPr/>
        </p:nvSpPr>
        <p:spPr>
          <a:xfrm>
            <a:off x="769495" y="5027823"/>
            <a:ext cx="11422505" cy="632481"/>
          </a:xfrm>
          <a:prstGeom prst="rect">
            <a:avLst/>
          </a:prstGeom>
        </p:spPr>
        <p:txBody>
          <a:bodyPr wrap="square">
            <a:spAutoFit/>
          </a:bodyPr>
          <a:lstStyle/>
          <a:p>
            <a:pPr marR="0" lvl="0" algn="just">
              <a:lnSpc>
                <a:spcPct val="115000"/>
              </a:lnSpc>
              <a:spcBef>
                <a:spcPts val="600"/>
              </a:spcBef>
              <a:spcAft>
                <a:spcPts val="600"/>
              </a:spcAft>
            </a:pPr>
            <a:r>
              <a:rPr lang="pt-BR" sz="1400" b="1" dirty="0" smtClean="0">
                <a:latin typeface="Arial" panose="020B0604020202020204" pitchFamily="34" charset="0"/>
                <a:ea typeface="Times New Roman" panose="02020603050405020304" pitchFamily="18" charset="0"/>
                <a:cs typeface="Arial" panose="020B0604020202020204" pitchFamily="34" charset="0"/>
              </a:rPr>
              <a:t>2. Thời </a:t>
            </a:r>
            <a:r>
              <a:rPr lang="pt-BR" sz="1400" b="1" dirty="0">
                <a:latin typeface="Arial" panose="020B0604020202020204" pitchFamily="34" charset="0"/>
                <a:ea typeface="Times New Roman" panose="02020603050405020304" pitchFamily="18" charset="0"/>
                <a:cs typeface="Arial" panose="020B0604020202020204" pitchFamily="34" charset="0"/>
              </a:rPr>
              <a:t>gian thực hiện </a:t>
            </a:r>
            <a:r>
              <a:rPr lang="en-US" sz="1400" b="1" dirty="0" err="1">
                <a:latin typeface="Arial" panose="020B0604020202020204" pitchFamily="34" charset="0"/>
                <a:ea typeface="Times New Roman" panose="02020603050405020304" pitchFamily="18" charset="0"/>
                <a:cs typeface="Arial" panose="020B0604020202020204" pitchFamily="34" charset="0"/>
              </a:rPr>
              <a:t>sửa</a:t>
            </a:r>
            <a:r>
              <a:rPr lang="pt-BR" sz="1400" b="1" dirty="0">
                <a:latin typeface="Arial" panose="020B0604020202020204" pitchFamily="34" charset="0"/>
                <a:ea typeface="Times New Roman" panose="02020603050405020304" pitchFamily="18" charset="0"/>
                <a:cs typeface="Arial" panose="020B0604020202020204" pitchFamily="34" charset="0"/>
              </a:rPr>
              <a:t> đổi</a:t>
            </a:r>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pt-BR" sz="1400" dirty="0">
                <a:latin typeface="Arial" panose="020B0604020202020204" pitchFamily="34" charset="0"/>
                <a:ea typeface="Times New Roman" panose="02020603050405020304" pitchFamily="18" charset="0"/>
                <a:cs typeface="Arial" panose="020B0604020202020204" pitchFamily="34" charset="0"/>
              </a:rPr>
              <a:t>Ngay sau khi Công ty được cơ quan nhà nước có thẩm quyền chấp thuận việc thay đổi địa điểm đặt trụ sở </a:t>
            </a:r>
            <a:r>
              <a:rPr lang="en-US" sz="1400" dirty="0" err="1">
                <a:latin typeface="Arial" panose="020B0604020202020204" pitchFamily="34" charset="0"/>
                <a:ea typeface="Times New Roman" panose="02020603050405020304" pitchFamily="18" charset="0"/>
                <a:cs typeface="Arial" panose="020B0604020202020204" pitchFamily="34" charset="0"/>
              </a:rPr>
              <a:t>chính</a:t>
            </a:r>
            <a:r>
              <a:rPr lang="pt-BR" sz="1400" dirty="0">
                <a:latin typeface="Arial" panose="020B0604020202020204" pitchFamily="34" charset="0"/>
                <a:ea typeface="Times New Roman" panose="02020603050405020304" pitchFamily="18" charset="0"/>
                <a:cs typeface="Arial" panose="020B0604020202020204" pitchFamily="34" charset="0"/>
              </a:rPr>
              <a:t> theo quy định của pháp luật.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87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052" y="362671"/>
            <a:ext cx="11693948" cy="369332"/>
          </a:xfrm>
          <a:prstGeom prst="rect">
            <a:avLst/>
          </a:prstGeom>
          <a:noFill/>
        </p:spPr>
        <p:txBody>
          <a:bodyPr wrap="square" rtlCol="0">
            <a:spAutoFit/>
          </a:bodyPr>
          <a:lstStyle/>
          <a:p>
            <a:r>
              <a:rPr lang="en-US" b="1" dirty="0" smtClean="0"/>
              <a:t>BAN HÀNH QUY CHẾ TỔ CHỨC ĐẠI HỘI ĐỒNG CỔ ĐÔNG THEO HÌNH THỨC HỌP TRỰC TIẾP</a:t>
            </a:r>
            <a:endParaRPr lang="en-US" sz="3600" b="1" dirty="0">
              <a:solidFill>
                <a:srgbClr val="58595B"/>
              </a:solidFill>
              <a:latin typeface="Arial" panose="020B0604020202020204"/>
            </a:endParaRPr>
          </a:p>
        </p:txBody>
      </p:sp>
      <p:sp>
        <p:nvSpPr>
          <p:cNvPr id="4" name="Rectangle 3"/>
          <p:cNvSpPr/>
          <p:nvPr/>
        </p:nvSpPr>
        <p:spPr>
          <a:xfrm>
            <a:off x="498051" y="1305342"/>
            <a:ext cx="11250603" cy="2800767"/>
          </a:xfrm>
          <a:prstGeom prst="rect">
            <a:avLst/>
          </a:prstGeom>
        </p:spPr>
        <p:txBody>
          <a:bodyPr wrap="square">
            <a:spAutoFit/>
          </a:bodyPr>
          <a:lstStyle/>
          <a:p>
            <a:pPr marL="228600" marR="0" algn="just">
              <a:lnSpc>
                <a:spcPct val="150000"/>
              </a:lnSpc>
              <a:spcBef>
                <a:spcPts val="600"/>
              </a:spcBef>
              <a:spcAft>
                <a:spcPts val="600"/>
              </a:spcAft>
            </a:pPr>
            <a:r>
              <a:rPr lang="pt-BR" sz="1400" b="1" dirty="0">
                <a:latin typeface="Arial" panose="020B0604020202020204" pitchFamily="34" charset="0"/>
                <a:ea typeface="Times New Roman" panose="02020603050405020304" pitchFamily="18" charset="0"/>
                <a:cs typeface="Arial" panose="020B0604020202020204" pitchFamily="34" charset="0"/>
              </a:rPr>
              <a:t>Quy chế tổ chức Đại hội đồng cổ đông theo hình thức họp trực tiếp của Công ty Cổ phần Chứng khoán Kỹ thương </a:t>
            </a:r>
            <a:r>
              <a:rPr lang="pt-BR" sz="1400" dirty="0">
                <a:latin typeface="Arial" panose="020B0604020202020204" pitchFamily="34" charset="0"/>
                <a:ea typeface="Times New Roman" panose="02020603050405020304" pitchFamily="18" charset="0"/>
                <a:cs typeface="Arial" panose="020B0604020202020204" pitchFamily="34" charset="0"/>
              </a:rPr>
              <a:t>với kết </a:t>
            </a:r>
            <a:r>
              <a:rPr lang="pt-BR" sz="1400" dirty="0" smtClean="0">
                <a:latin typeface="Arial" panose="020B0604020202020204" pitchFamily="34" charset="0"/>
                <a:ea typeface="Times New Roman" panose="02020603050405020304" pitchFamily="18" charset="0"/>
                <a:cs typeface="Arial" panose="020B0604020202020204" pitchFamily="34" charset="0"/>
              </a:rPr>
              <a:t>cấu:</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lnSpc>
                <a:spcPct val="150000"/>
              </a:lnSpc>
              <a:spcBef>
                <a:spcPts val="600"/>
              </a:spcBef>
              <a:spcAft>
                <a:spcPts val="600"/>
              </a:spcAft>
              <a:buFont typeface="+mj-lt"/>
              <a:buAutoNum type="arabicPeriod"/>
            </a:pPr>
            <a:r>
              <a:rPr lang="pt-BR" sz="1400" dirty="0">
                <a:latin typeface="Arial" panose="020B0604020202020204" pitchFamily="34" charset="0"/>
                <a:ea typeface="Times New Roman" panose="02020603050405020304" pitchFamily="18" charset="0"/>
                <a:cs typeface="Arial" panose="020B0604020202020204" pitchFamily="34" charset="0"/>
              </a:rPr>
              <a:t>Phần I. Những quy định chung</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lnSpc>
                <a:spcPct val="150000"/>
              </a:lnSpc>
              <a:spcBef>
                <a:spcPts val="600"/>
              </a:spcBef>
              <a:spcAft>
                <a:spcPts val="600"/>
              </a:spcAft>
              <a:buFont typeface="+mj-lt"/>
              <a:buAutoNum type="arabicPeriod"/>
            </a:pPr>
            <a:r>
              <a:rPr lang="pt-BR" sz="1400" dirty="0">
                <a:latin typeface="Arial" panose="020B0604020202020204" pitchFamily="34" charset="0"/>
                <a:ea typeface="Times New Roman" panose="02020603050405020304" pitchFamily="18" charset="0"/>
                <a:cs typeface="Arial" panose="020B0604020202020204" pitchFamily="34" charset="0"/>
              </a:rPr>
              <a:t>Phần II. Thủ tục, trình tự triệu tập đại hội đồng cổ đông theo hình thức họp trực tiếp</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lnSpc>
                <a:spcPct val="150000"/>
              </a:lnSpc>
              <a:spcBef>
                <a:spcPts val="600"/>
              </a:spcBef>
              <a:spcAft>
                <a:spcPts val="600"/>
              </a:spcAft>
              <a:buFont typeface="+mj-lt"/>
              <a:buAutoNum type="arabicPeriod"/>
            </a:pPr>
            <a:r>
              <a:rPr lang="pt-BR" sz="1400" dirty="0">
                <a:latin typeface="Arial" panose="020B0604020202020204" pitchFamily="34" charset="0"/>
                <a:ea typeface="Times New Roman" panose="02020603050405020304" pitchFamily="18" charset="0"/>
                <a:cs typeface="Arial" panose="020B0604020202020204" pitchFamily="34" charset="0"/>
              </a:rPr>
              <a:t>Phần III. Quyền và nghĩa vụ khi tham dự đại hội đồng cổ đông theo hình thức họp trực tiếp</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lnSpc>
                <a:spcPct val="150000"/>
              </a:lnSpc>
              <a:spcBef>
                <a:spcPts val="600"/>
              </a:spcBef>
              <a:spcAft>
                <a:spcPts val="600"/>
              </a:spcAft>
              <a:buFont typeface="+mj-lt"/>
              <a:buAutoNum type="arabicPeriod"/>
            </a:pPr>
            <a:r>
              <a:rPr lang="pt-BR" sz="1400" dirty="0">
                <a:latin typeface="Arial" panose="020B0604020202020204" pitchFamily="34" charset="0"/>
                <a:ea typeface="Times New Roman" panose="02020603050405020304" pitchFamily="18" charset="0"/>
                <a:cs typeface="Arial" panose="020B0604020202020204" pitchFamily="34" charset="0"/>
              </a:rPr>
              <a:t>Phần IV. Trình tự tiến hành đại hội đồng cổ đông theo hình thức họp trực </a:t>
            </a:r>
            <a:r>
              <a:rPr lang="pt-BR" sz="1400" dirty="0" smtClean="0">
                <a:latin typeface="Arial" panose="020B0604020202020204" pitchFamily="34" charset="0"/>
                <a:ea typeface="Times New Roman" panose="02020603050405020304" pitchFamily="18" charset="0"/>
                <a:cs typeface="Arial" panose="020B0604020202020204" pitchFamily="34" charset="0"/>
              </a:rPr>
              <a:t>tiếp</a:t>
            </a:r>
          </a:p>
          <a:p>
            <a:pPr marL="571500" indent="-342900" algn="just">
              <a:lnSpc>
                <a:spcPct val="150000"/>
              </a:lnSpc>
              <a:spcBef>
                <a:spcPts val="600"/>
              </a:spcBef>
              <a:spcAft>
                <a:spcPts val="600"/>
              </a:spcAft>
              <a:buFont typeface="+mj-lt"/>
              <a:buAutoNum type="arabicPeriod"/>
            </a:pPr>
            <a:r>
              <a:rPr lang="pt-BR" sz="1400" dirty="0">
                <a:latin typeface="Arial" panose="020B0604020202020204" pitchFamily="34" charset="0"/>
                <a:ea typeface="Times New Roman" panose="02020603050405020304" pitchFamily="18" charset="0"/>
                <a:cs typeface="Arial" panose="020B0604020202020204" pitchFamily="34" charset="0"/>
              </a:rPr>
              <a:t>Phần V. Điều khoản thi </a:t>
            </a:r>
            <a:r>
              <a:rPr lang="pt-BR" sz="1400" dirty="0" smtClean="0">
                <a:latin typeface="Arial" panose="020B0604020202020204" pitchFamily="34" charset="0"/>
                <a:ea typeface="Times New Roman" panose="02020603050405020304" pitchFamily="18" charset="0"/>
                <a:cs typeface="Arial" panose="020B0604020202020204" pitchFamily="34" charset="0"/>
              </a:rPr>
              <a:t>hành</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589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052" y="362671"/>
            <a:ext cx="11693948" cy="369332"/>
          </a:xfrm>
          <a:prstGeom prst="rect">
            <a:avLst/>
          </a:prstGeom>
          <a:noFill/>
        </p:spPr>
        <p:txBody>
          <a:bodyPr wrap="square" rtlCol="0">
            <a:spAutoFit/>
          </a:bodyPr>
          <a:lstStyle/>
          <a:p>
            <a:r>
              <a:rPr lang="en-US" b="1" dirty="0" smtClean="0"/>
              <a:t>CHÀO BÁN CỔ PHẦN RIÊNG LẺ NĂM 2020</a:t>
            </a:r>
            <a:endParaRPr lang="en-US" sz="3600" b="1" dirty="0">
              <a:solidFill>
                <a:srgbClr val="58595B"/>
              </a:solidFill>
              <a:latin typeface="Arial" panose="020B0604020202020204"/>
            </a:endParaRPr>
          </a:p>
        </p:txBody>
      </p:sp>
      <p:sp>
        <p:nvSpPr>
          <p:cNvPr id="5" name="Rectangle 4"/>
          <p:cNvSpPr/>
          <p:nvPr/>
        </p:nvSpPr>
        <p:spPr>
          <a:xfrm>
            <a:off x="498052" y="1223619"/>
            <a:ext cx="11374158" cy="2015936"/>
          </a:xfrm>
          <a:prstGeom prst="rect">
            <a:avLst/>
          </a:prstGeom>
        </p:spPr>
        <p:txBody>
          <a:bodyPr wrap="square">
            <a:spAutoFit/>
          </a:bodyPr>
          <a:lstStyle/>
          <a:p>
            <a:pPr marL="342900" indent="-342900" algn="just">
              <a:lnSpc>
                <a:spcPct val="150000"/>
              </a:lnSpc>
              <a:spcBef>
                <a:spcPts val="600"/>
              </a:spcBef>
              <a:spcAft>
                <a:spcPts val="600"/>
              </a:spcAft>
              <a:buFont typeface="+mj-lt"/>
              <a:buAutoNum type="arabicPeriod"/>
            </a:pPr>
            <a:r>
              <a:rPr lang="en-US" sz="1400" dirty="0" err="1" smtClean="0">
                <a:latin typeface="Arial" panose="020B0604020202020204" pitchFamily="34" charset="0"/>
                <a:ea typeface="Times New Roman" panose="02020603050405020304" pitchFamily="18" charset="0"/>
                <a:cs typeface="Arial" panose="020B0604020202020204" pitchFamily="34" charset="0"/>
              </a:rPr>
              <a:t>Việc</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chào</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bán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riêng</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lẻ</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và</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tăng</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vốn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điều</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lệ</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của</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Công</a:t>
            </a:r>
            <a:r>
              <a:rPr lang="en-US" sz="1400" dirty="0">
                <a:latin typeface="Arial" panose="020B0604020202020204" pitchFamily="34" charset="0"/>
                <a:ea typeface="Times New Roman" panose="02020603050405020304" pitchFamily="18" charset="0"/>
                <a:cs typeface="Arial" panose="020B0604020202020204" pitchFamily="34" charset="0"/>
              </a:rPr>
              <a:t> Ty </a:t>
            </a:r>
            <a:r>
              <a:rPr lang="en-US" sz="1400" dirty="0" err="1" smtClean="0">
                <a:latin typeface="Arial" panose="020B0604020202020204" pitchFamily="34" charset="0"/>
                <a:ea typeface="Times New Roman" panose="02020603050405020304" pitchFamily="18" charset="0"/>
                <a:cs typeface="Arial" panose="020B0604020202020204" pitchFamily="34" charset="0"/>
              </a:rPr>
              <a:t>như</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smtClean="0">
                <a:latin typeface="Arial" panose="020B0604020202020204" pitchFamily="34" charset="0"/>
                <a:ea typeface="Times New Roman" panose="02020603050405020304" pitchFamily="18" charset="0"/>
                <a:cs typeface="Arial" panose="020B0604020202020204" pitchFamily="34" charset="0"/>
              </a:rPr>
              <a:t>đính</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smtClean="0">
                <a:latin typeface="Arial" panose="020B0604020202020204" pitchFamily="34" charset="0"/>
                <a:ea typeface="Times New Roman" panose="02020603050405020304" pitchFamily="18" charset="0"/>
                <a:cs typeface="Arial" panose="020B0604020202020204" pitchFamily="34" charset="0"/>
              </a:rPr>
              <a:t>kèm</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smtClean="0">
                <a:latin typeface="Arial" panose="020B0604020202020204" pitchFamily="34" charset="0"/>
                <a:ea typeface="Times New Roman" panose="02020603050405020304" pitchFamily="18" charset="0"/>
                <a:cs typeface="Arial" panose="020B0604020202020204" pitchFamily="34" charset="0"/>
              </a:rPr>
              <a:t>tại</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vi-VN" sz="1400" dirty="0">
                <a:solidFill>
                  <a:prstClr val="black"/>
                </a:solidFill>
                <a:ea typeface="Calibri" panose="020F0502020204030204" pitchFamily="34" charset="0"/>
                <a:cs typeface="Arial" panose="020B0604020202020204" pitchFamily="34" charset="0"/>
              </a:rPr>
              <a:t>Tờ 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10/2020/TT-ĐHĐCĐ-TCBS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18/04/2020</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và</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tài</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liệu</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kèm</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theo.</a:t>
            </a:r>
            <a:r>
              <a:rPr lang="en-US" sz="14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50000"/>
              </a:lnSpc>
              <a:spcBef>
                <a:spcPts val="600"/>
              </a:spcBef>
              <a:spcAft>
                <a:spcPts val="600"/>
              </a:spcAft>
              <a:buFont typeface="+mj-lt"/>
              <a:buAutoNum type="arabicPeriod"/>
            </a:pPr>
            <a:r>
              <a:rPr lang="en-US" sz="1400" dirty="0" err="1" smtClean="0">
                <a:latin typeface="Arial" panose="020B0604020202020204" pitchFamily="34" charset="0"/>
                <a:ea typeface="Calibri" panose="020F0502020204030204" pitchFamily="34" charset="0"/>
                <a:cs typeface="Arial" panose="020B0604020202020204" pitchFamily="34" charset="0"/>
              </a:rPr>
              <a:t>Sửa</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đổi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điều</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lệ</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tổ</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chức</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và</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hoạt</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động</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của</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Công</a:t>
            </a:r>
            <a:r>
              <a:rPr lang="en-US" sz="1400" dirty="0">
                <a:latin typeface="Arial" panose="020B0604020202020204" pitchFamily="34" charset="0"/>
                <a:ea typeface="Calibri" panose="020F0502020204030204" pitchFamily="34" charset="0"/>
                <a:cs typeface="Arial" panose="020B0604020202020204" pitchFamily="34" charset="0"/>
              </a:rPr>
              <a:t> Ty </a:t>
            </a:r>
            <a:r>
              <a:rPr lang="en-US" sz="1400" dirty="0" err="1">
                <a:latin typeface="Arial" panose="020B0604020202020204" pitchFamily="34" charset="0"/>
                <a:ea typeface="Calibri" panose="020F0502020204030204" pitchFamily="34" charset="0"/>
                <a:cs typeface="Arial" panose="020B0604020202020204" pitchFamily="34" charset="0"/>
              </a:rPr>
              <a:t>để</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ghi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nhận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mức</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vốn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điều</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lệ</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mới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sau</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khi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hoàn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tất</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đợt</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chào</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bán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riêng</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lẻ</a:t>
            </a:r>
            <a:r>
              <a:rPr lang="en-US" sz="14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spcBef>
                <a:spcPts val="600"/>
              </a:spcBef>
              <a:spcAft>
                <a:spcPts val="600"/>
              </a:spcAft>
              <a:buFont typeface="+mj-lt"/>
              <a:buAutoNum type="arabicPeriod"/>
            </a:pPr>
            <a:r>
              <a:rPr lang="en-US" sz="1400" dirty="0" err="1" smtClean="0">
                <a:latin typeface="Arial" panose="020B0604020202020204" pitchFamily="34" charset="0"/>
                <a:ea typeface="Calibri" panose="020F0502020204030204" pitchFamily="34" charset="0"/>
                <a:cs typeface="Arial" panose="020B0604020202020204" pitchFamily="34" charset="0"/>
              </a:rPr>
              <a:t>Giao</a:t>
            </a:r>
            <a:r>
              <a:rPr lang="en-US" sz="1400" dirty="0" smtClean="0">
                <a:latin typeface="Arial" panose="020B0604020202020204" pitchFamily="34" charset="0"/>
                <a:ea typeface="Calibri" panose="020F0502020204030204" pitchFamily="34" charset="0"/>
                <a:cs typeface="Arial" panose="020B0604020202020204" pitchFamily="34" charset="0"/>
              </a:rPr>
              <a:t>/</a:t>
            </a:r>
            <a:r>
              <a:rPr lang="en-US" sz="1400" dirty="0" err="1" smtClean="0">
                <a:latin typeface="Arial" panose="020B0604020202020204" pitchFamily="34" charset="0"/>
                <a:ea typeface="Calibri" panose="020F0502020204030204" pitchFamily="34" charset="0"/>
                <a:cs typeface="Arial" panose="020B0604020202020204" pitchFamily="34" charset="0"/>
              </a:rPr>
              <a:t>phân</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quyền</a:t>
            </a:r>
            <a:r>
              <a:rPr lang="en-US" sz="1400" dirty="0">
                <a:latin typeface="Arial" panose="020B0604020202020204" pitchFamily="34" charset="0"/>
                <a:ea typeface="Calibri" panose="020F0502020204030204" pitchFamily="34" charset="0"/>
                <a:cs typeface="Arial" panose="020B0604020202020204" pitchFamily="34" charset="0"/>
              </a:rPr>
              <a:t>/</a:t>
            </a:r>
            <a:r>
              <a:rPr lang="en-US" sz="1400" dirty="0" err="1">
                <a:latin typeface="Arial" panose="020B0604020202020204" pitchFamily="34" charset="0"/>
                <a:ea typeface="Calibri" panose="020F0502020204030204" pitchFamily="34" charset="0"/>
                <a:cs typeface="Arial" panose="020B0604020202020204" pitchFamily="34" charset="0"/>
              </a:rPr>
              <a:t>ủy</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quyền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cho</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Hội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đồng</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quản</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trị</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thực</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hiện</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các</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công</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việc</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như</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nêu</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tại</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vi-VN" sz="1400" dirty="0">
                <a:solidFill>
                  <a:prstClr val="black"/>
                </a:solidFill>
                <a:ea typeface="Calibri" panose="020F0502020204030204" pitchFamily="34" charset="0"/>
                <a:cs typeface="Arial" panose="020B0604020202020204" pitchFamily="34" charset="0"/>
              </a:rPr>
              <a:t>Tờ trình</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10/2020/TT-ĐHĐCĐ-TCBS </a:t>
            </a:r>
            <a:r>
              <a:rPr lang="en-US" sz="14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18/04/2020</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6242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6771</TotalTime>
  <Words>1512</Words>
  <Application>Microsoft Office PowerPoint</Application>
  <PresentationFormat>Widescreen</PresentationFormat>
  <Paragraphs>87</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(Body)</vt:lpstr>
      <vt:lpstr>Calibri Light</vt:lpstr>
      <vt:lpstr>MS Mincho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Techcombank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IB. Do Dan</dc:creator>
  <cp:lastModifiedBy>Anh IB. Bui Ho Tu</cp:lastModifiedBy>
  <cp:revision>617</cp:revision>
  <cp:lastPrinted>2020-01-14T12:33:35Z</cp:lastPrinted>
  <dcterms:created xsi:type="dcterms:W3CDTF">2017-06-08T03:26:37Z</dcterms:created>
  <dcterms:modified xsi:type="dcterms:W3CDTF">2020-04-24T11:06:26Z</dcterms:modified>
</cp:coreProperties>
</file>